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colors6.xml" ContentType="application/vnd.openxmlformats-officedocument.drawingml.diagramColor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drawing5.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Default Extension="tiff" ContentType="image/tiff"/>
  <Override PartName="/ppt/diagrams/layout2.xml" ContentType="application/vnd.openxmlformats-officedocument.drawingml.diagramLayout+xml"/>
  <Override PartName="/ppt/diagrams/data5.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63"/>
  </p:notesMasterIdLst>
  <p:handoutMasterIdLst>
    <p:handoutMasterId r:id="rId64"/>
  </p:handoutMasterIdLst>
  <p:sldIdLst>
    <p:sldId id="312" r:id="rId2"/>
    <p:sldId id="321" r:id="rId3"/>
    <p:sldId id="322" r:id="rId4"/>
    <p:sldId id="324" r:id="rId5"/>
    <p:sldId id="326" r:id="rId6"/>
    <p:sldId id="328" r:id="rId7"/>
    <p:sldId id="329" r:id="rId8"/>
    <p:sldId id="330" r:id="rId9"/>
    <p:sldId id="331" r:id="rId10"/>
    <p:sldId id="332" r:id="rId11"/>
    <p:sldId id="333" r:id="rId12"/>
    <p:sldId id="334" r:id="rId13"/>
    <p:sldId id="335" r:id="rId14"/>
    <p:sldId id="336" r:id="rId15"/>
    <p:sldId id="337" r:id="rId16"/>
    <p:sldId id="338" r:id="rId17"/>
    <p:sldId id="339" r:id="rId18"/>
    <p:sldId id="340" r:id="rId19"/>
    <p:sldId id="341" r:id="rId20"/>
    <p:sldId id="343" r:id="rId21"/>
    <p:sldId id="344" r:id="rId22"/>
    <p:sldId id="345" r:id="rId23"/>
    <p:sldId id="346" r:id="rId24"/>
    <p:sldId id="347" r:id="rId25"/>
    <p:sldId id="348" r:id="rId26"/>
    <p:sldId id="349" r:id="rId27"/>
    <p:sldId id="350" r:id="rId28"/>
    <p:sldId id="351" r:id="rId29"/>
    <p:sldId id="352" r:id="rId30"/>
    <p:sldId id="353" r:id="rId31"/>
    <p:sldId id="354" r:id="rId32"/>
    <p:sldId id="355" r:id="rId33"/>
    <p:sldId id="356" r:id="rId34"/>
    <p:sldId id="357" r:id="rId35"/>
    <p:sldId id="358" r:id="rId36"/>
    <p:sldId id="359" r:id="rId37"/>
    <p:sldId id="360" r:id="rId38"/>
    <p:sldId id="361" r:id="rId39"/>
    <p:sldId id="362" r:id="rId40"/>
    <p:sldId id="363" r:id="rId41"/>
    <p:sldId id="364" r:id="rId42"/>
    <p:sldId id="365" r:id="rId43"/>
    <p:sldId id="366" r:id="rId44"/>
    <p:sldId id="367" r:id="rId45"/>
    <p:sldId id="368" r:id="rId46"/>
    <p:sldId id="369" r:id="rId47"/>
    <p:sldId id="370" r:id="rId48"/>
    <p:sldId id="371" r:id="rId49"/>
    <p:sldId id="372" r:id="rId50"/>
    <p:sldId id="373" r:id="rId51"/>
    <p:sldId id="374" r:id="rId52"/>
    <p:sldId id="375" r:id="rId53"/>
    <p:sldId id="376" r:id="rId54"/>
    <p:sldId id="377" r:id="rId55"/>
    <p:sldId id="378" r:id="rId56"/>
    <p:sldId id="379" r:id="rId57"/>
    <p:sldId id="380" r:id="rId58"/>
    <p:sldId id="381" r:id="rId59"/>
    <p:sldId id="382" r:id="rId60"/>
    <p:sldId id="383" r:id="rId61"/>
    <p:sldId id="384" r:id="rId62"/>
  </p:sldIdLst>
  <p:sldSz cx="9144000" cy="6858000" type="screen4x3"/>
  <p:notesSz cx="6858000" cy="9144000"/>
  <p:defaultTex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0C9"/>
    <a:srgbClr val="FEFAEC"/>
    <a:srgbClr val="C29B0E"/>
    <a:srgbClr val="FAECB8"/>
    <a:srgbClr val="F6EABC"/>
    <a:srgbClr val="FCF3D4"/>
    <a:srgbClr val="F8E49A"/>
    <a:srgbClr val="F9F1D3"/>
    <a:srgbClr val="FFE67D"/>
    <a:srgbClr val="FFCC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41" autoAdjust="0"/>
    <p:restoredTop sz="94728" autoAdjust="0"/>
  </p:normalViewPr>
  <p:slideViewPr>
    <p:cSldViewPr>
      <p:cViewPr>
        <p:scale>
          <a:sx n="75" d="100"/>
          <a:sy n="75" d="100"/>
        </p:scale>
        <p:origin x="-444" y="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046"/>
    </p:cViewPr>
  </p:sorterViewPr>
  <p:notesViewPr>
    <p:cSldViewPr>
      <p:cViewPr varScale="1">
        <p:scale>
          <a:sx n="57" d="100"/>
          <a:sy n="57" d="100"/>
        </p:scale>
        <p:origin x="-1398"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0C123A-2CEF-430A-A9B2-3B2FC40A8E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710E49C2-225F-4406-86B7-584382E14811}">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600" b="1" dirty="0" smtClean="0">
              <a:latin typeface="+mn-lt"/>
            </a:rPr>
            <a:t>Conventions to be followed while naming a class</a:t>
          </a:r>
          <a:endParaRPr lang="en-US" sz="1600" b="1" dirty="0">
            <a:latin typeface="+mn-lt"/>
          </a:endParaRPr>
        </a:p>
      </dgm:t>
    </dgm:pt>
    <dgm:pt modelId="{D688FFEB-2450-4D4C-B81F-43740C8F5723}" type="parTrans" cxnId="{C13E99CB-D3D0-4D27-B800-B26236B5056F}">
      <dgm:prSet/>
      <dgm:spPr/>
      <dgm:t>
        <a:bodyPr/>
        <a:lstStyle/>
        <a:p>
          <a:endParaRPr lang="en-US"/>
        </a:p>
      </dgm:t>
    </dgm:pt>
    <dgm:pt modelId="{F6049295-F041-468A-87AA-C7D8B5758F24}" type="sibTrans" cxnId="{C13E99CB-D3D0-4D27-B800-B26236B5056F}">
      <dgm:prSet/>
      <dgm:spPr/>
      <dgm:t>
        <a:bodyPr/>
        <a:lstStyle/>
        <a:p>
          <a:endParaRPr lang="en-US"/>
        </a:p>
      </dgm:t>
    </dgm:pt>
    <dgm:pt modelId="{97C3CE7C-997F-4436-9891-B15E97E8032E}">
      <dgm:prSet/>
      <dgm:spPr/>
      <dgm:t>
        <a:bodyPr/>
        <a:lstStyle/>
        <a:p>
          <a:endParaRPr lang="en-US" sz="1300"/>
        </a:p>
      </dgm:t>
    </dgm:pt>
    <dgm:pt modelId="{4E173C99-ABAC-4841-867D-7759C90D2ED6}" type="parTrans" cxnId="{1B21A1BD-4173-4CC6-8F4F-BBCE7D2758CF}">
      <dgm:prSet/>
      <dgm:spPr/>
      <dgm:t>
        <a:bodyPr/>
        <a:lstStyle/>
        <a:p>
          <a:endParaRPr lang="en-US"/>
        </a:p>
      </dgm:t>
    </dgm:pt>
    <dgm:pt modelId="{0D3214EF-1DC9-470B-BC43-46A2F88265ED}" type="sibTrans" cxnId="{1B21A1BD-4173-4CC6-8F4F-BBCE7D2758CF}">
      <dgm:prSet/>
      <dgm:spPr/>
      <dgm:t>
        <a:bodyPr/>
        <a:lstStyle/>
        <a:p>
          <a:endParaRPr lang="en-US"/>
        </a:p>
      </dgm:t>
    </dgm:pt>
    <dgm:pt modelId="{FBF77869-B16C-4B8D-A538-3B19EE39FBB0}">
      <dgm:prSet custT="1"/>
      <dgm:spPr/>
      <dgm:t>
        <a:bodyPr/>
        <a:lstStyle/>
        <a:p>
          <a:r>
            <a:rPr lang="en-US" sz="1800" b="0" dirty="0" smtClean="0">
              <a:latin typeface="Calibri" pitchFamily="34" charset="0"/>
            </a:rPr>
            <a:t>Class name should be a noun.</a:t>
          </a:r>
          <a:endParaRPr lang="en-US" sz="1800" b="0" dirty="0">
            <a:latin typeface="Calibri" pitchFamily="34" charset="0"/>
          </a:endParaRPr>
        </a:p>
      </dgm:t>
    </dgm:pt>
    <dgm:pt modelId="{9FDF11B2-25BC-4161-833E-C5C18B299A65}" type="parTrans" cxnId="{68650635-0C3F-40E3-8166-788E531E64C1}">
      <dgm:prSet/>
      <dgm:spPr/>
      <dgm:t>
        <a:bodyPr/>
        <a:lstStyle/>
        <a:p>
          <a:endParaRPr lang="en-US"/>
        </a:p>
      </dgm:t>
    </dgm:pt>
    <dgm:pt modelId="{317797C7-DAF7-4D62-A4AB-DC146F915D63}" type="sibTrans" cxnId="{68650635-0C3F-40E3-8166-788E531E64C1}">
      <dgm:prSet/>
      <dgm:spPr/>
      <dgm:t>
        <a:bodyPr/>
        <a:lstStyle/>
        <a:p>
          <a:endParaRPr lang="en-US"/>
        </a:p>
      </dgm:t>
    </dgm:pt>
    <dgm:pt modelId="{A738E2DD-A01E-4BFB-83F2-ABE008F93B09}">
      <dgm:prSet custT="1"/>
      <dgm:spPr/>
      <dgm:t>
        <a:bodyPr/>
        <a:lstStyle/>
        <a:p>
          <a:r>
            <a:rPr lang="en-US" sz="1800" b="0" dirty="0" smtClean="0">
              <a:latin typeface="Calibri" pitchFamily="34" charset="0"/>
            </a:rPr>
            <a:t>Class name can be in mixed case, with the first letter of each internal word capitalized.</a:t>
          </a:r>
          <a:endParaRPr lang="en-US" sz="1800" b="0" dirty="0">
            <a:latin typeface="Calibri" pitchFamily="34" charset="0"/>
          </a:endParaRPr>
        </a:p>
      </dgm:t>
    </dgm:pt>
    <dgm:pt modelId="{8A35E863-0833-4B0E-B0C6-B105B622BC52}" type="parTrans" cxnId="{036F3494-08A4-4E3C-8173-3B80DF8A75CA}">
      <dgm:prSet/>
      <dgm:spPr/>
      <dgm:t>
        <a:bodyPr/>
        <a:lstStyle/>
        <a:p>
          <a:endParaRPr lang="en-US"/>
        </a:p>
      </dgm:t>
    </dgm:pt>
    <dgm:pt modelId="{443CAD18-48B2-4A77-B9C2-7AB295892F8D}" type="sibTrans" cxnId="{036F3494-08A4-4E3C-8173-3B80DF8A75CA}">
      <dgm:prSet/>
      <dgm:spPr/>
      <dgm:t>
        <a:bodyPr/>
        <a:lstStyle/>
        <a:p>
          <a:endParaRPr lang="en-US"/>
        </a:p>
      </dgm:t>
    </dgm:pt>
    <dgm:pt modelId="{A7C24EFB-D7FC-41A8-B2D0-0FCF42180C46}">
      <dgm:prSet custT="1"/>
      <dgm:spPr/>
      <dgm:t>
        <a:bodyPr/>
        <a:lstStyle/>
        <a:p>
          <a:r>
            <a:rPr lang="en-US" sz="1800" b="0" dirty="0" smtClean="0">
              <a:latin typeface="Calibri" pitchFamily="34" charset="0"/>
            </a:rPr>
            <a:t>Class name should be simple, descriptive, and meaningful.</a:t>
          </a:r>
          <a:endParaRPr lang="en-US" sz="1800" b="0" dirty="0">
            <a:latin typeface="Calibri" pitchFamily="34" charset="0"/>
          </a:endParaRPr>
        </a:p>
      </dgm:t>
    </dgm:pt>
    <dgm:pt modelId="{8BC0FE11-2F54-4D0F-AFCA-CC0BCF37F6C5}" type="parTrans" cxnId="{F77E1B49-D18C-44A3-ADBB-5586B4D1A860}">
      <dgm:prSet/>
      <dgm:spPr/>
      <dgm:t>
        <a:bodyPr/>
        <a:lstStyle/>
        <a:p>
          <a:endParaRPr lang="en-US"/>
        </a:p>
      </dgm:t>
    </dgm:pt>
    <dgm:pt modelId="{C8BDE726-B6FC-447B-A345-C1C14F8338D5}" type="sibTrans" cxnId="{F77E1B49-D18C-44A3-ADBB-5586B4D1A860}">
      <dgm:prSet/>
      <dgm:spPr/>
      <dgm:t>
        <a:bodyPr/>
        <a:lstStyle/>
        <a:p>
          <a:endParaRPr lang="en-US"/>
        </a:p>
      </dgm:t>
    </dgm:pt>
    <dgm:pt modelId="{FCD42E4B-61CA-47BA-9CC4-F7FB08F422EE}">
      <dgm:prSet custT="1"/>
      <dgm:spPr/>
      <dgm:t>
        <a:bodyPr/>
        <a:lstStyle/>
        <a:p>
          <a:r>
            <a:rPr lang="en-US" sz="1800" b="0" dirty="0" smtClean="0">
              <a:latin typeface="Calibri" pitchFamily="34" charset="0"/>
            </a:rPr>
            <a:t>Class name cannot be Java keywords.</a:t>
          </a:r>
          <a:endParaRPr lang="en-US" sz="1800" b="0" dirty="0">
            <a:latin typeface="Calibri" pitchFamily="34" charset="0"/>
          </a:endParaRPr>
        </a:p>
      </dgm:t>
    </dgm:pt>
    <dgm:pt modelId="{D5A566A4-07B5-41DB-B8BA-A0E471FAEE3E}" type="parTrans" cxnId="{D52A6687-9AB9-4D79-B6D6-929163F36BDE}">
      <dgm:prSet/>
      <dgm:spPr/>
      <dgm:t>
        <a:bodyPr/>
        <a:lstStyle/>
        <a:p>
          <a:endParaRPr lang="en-US"/>
        </a:p>
      </dgm:t>
    </dgm:pt>
    <dgm:pt modelId="{E3DBEF2D-42A6-4E9E-A407-F006605A685C}" type="sibTrans" cxnId="{D52A6687-9AB9-4D79-B6D6-929163F36BDE}">
      <dgm:prSet/>
      <dgm:spPr/>
      <dgm:t>
        <a:bodyPr/>
        <a:lstStyle/>
        <a:p>
          <a:endParaRPr lang="en-US"/>
        </a:p>
      </dgm:t>
    </dgm:pt>
    <dgm:pt modelId="{1899DFF1-477F-4135-92E7-565282EF911C}">
      <dgm:prSet custT="1"/>
      <dgm:spPr/>
      <dgm:t>
        <a:bodyPr/>
        <a:lstStyle/>
        <a:p>
          <a:r>
            <a:rPr lang="en-US" sz="1800" b="0" dirty="0" smtClean="0">
              <a:latin typeface="Calibri" pitchFamily="34" charset="0"/>
            </a:rPr>
            <a:t>Class name cannot begin with a digit. However, they can begin with a dollar (</a:t>
          </a:r>
          <a:r>
            <a:rPr lang="en-US" sz="1800" b="0" dirty="0" smtClean="0">
              <a:latin typeface="Calibri" pitchFamily="34" charset="0"/>
              <a:cs typeface="Courier New" pitchFamily="49" charset="0"/>
            </a:rPr>
            <a:t>$</a:t>
          </a:r>
          <a:r>
            <a:rPr lang="en-US" sz="1800" b="0" dirty="0" smtClean="0">
              <a:latin typeface="Calibri" pitchFamily="34" charset="0"/>
            </a:rPr>
            <a:t>) symbol or an underscore character.</a:t>
          </a:r>
          <a:endParaRPr lang="en-US" sz="1800" b="0" dirty="0">
            <a:latin typeface="Calibri" pitchFamily="34" charset="0"/>
          </a:endParaRPr>
        </a:p>
      </dgm:t>
    </dgm:pt>
    <dgm:pt modelId="{EB9A338A-A89E-4770-9311-09843E85CF23}" type="parTrans" cxnId="{B6593868-C98E-4CEA-B2A8-8316CD6E2822}">
      <dgm:prSet/>
      <dgm:spPr/>
      <dgm:t>
        <a:bodyPr/>
        <a:lstStyle/>
        <a:p>
          <a:endParaRPr lang="en-US"/>
        </a:p>
      </dgm:t>
    </dgm:pt>
    <dgm:pt modelId="{45DCC107-CD16-4652-9CBB-12EAB62B78E1}" type="sibTrans" cxnId="{B6593868-C98E-4CEA-B2A8-8316CD6E2822}">
      <dgm:prSet/>
      <dgm:spPr/>
      <dgm:t>
        <a:bodyPr/>
        <a:lstStyle/>
        <a:p>
          <a:endParaRPr lang="en-US"/>
        </a:p>
      </dgm:t>
    </dgm:pt>
    <dgm:pt modelId="{0CFAD1CF-A48F-42F4-9F28-17611D776EB5}">
      <dgm:prSet/>
      <dgm:spPr/>
      <dgm:t>
        <a:bodyPr/>
        <a:lstStyle/>
        <a:p>
          <a:endParaRPr lang="en-US" sz="1300" dirty="0"/>
        </a:p>
      </dgm:t>
    </dgm:pt>
    <dgm:pt modelId="{41323FE1-FA85-492A-8104-94ABED0790E1}" type="sibTrans" cxnId="{884FF9F8-2323-4896-B548-F0247D1E9983}">
      <dgm:prSet/>
      <dgm:spPr/>
      <dgm:t>
        <a:bodyPr/>
        <a:lstStyle/>
        <a:p>
          <a:endParaRPr lang="en-US"/>
        </a:p>
      </dgm:t>
    </dgm:pt>
    <dgm:pt modelId="{C569852D-56FD-47E7-9ED9-9919244CB88C}" type="parTrans" cxnId="{884FF9F8-2323-4896-B548-F0247D1E9983}">
      <dgm:prSet/>
      <dgm:spPr/>
      <dgm:t>
        <a:bodyPr/>
        <a:lstStyle/>
        <a:p>
          <a:endParaRPr lang="en-US"/>
        </a:p>
      </dgm:t>
    </dgm:pt>
    <dgm:pt modelId="{A0910A9E-438C-46F5-9BBF-4D46F1120681}">
      <dgm:prSet/>
      <dgm:spPr/>
      <dgm:t>
        <a:bodyPr/>
        <a:lstStyle/>
        <a:p>
          <a:endParaRPr lang="en-US" sz="1300" b="0" dirty="0"/>
        </a:p>
      </dgm:t>
    </dgm:pt>
    <dgm:pt modelId="{1602DE8D-CBF5-41DD-97B3-D34B0545C13F}" type="sibTrans" cxnId="{48E22FE4-AD99-4C4C-8311-8B8CB6323EC7}">
      <dgm:prSet/>
      <dgm:spPr/>
      <dgm:t>
        <a:bodyPr/>
        <a:lstStyle/>
        <a:p>
          <a:endParaRPr lang="en-US"/>
        </a:p>
      </dgm:t>
    </dgm:pt>
    <dgm:pt modelId="{B9AAF73E-7FFC-45E1-A776-1E095B5F08B1}" type="parTrans" cxnId="{48E22FE4-AD99-4C4C-8311-8B8CB6323EC7}">
      <dgm:prSet/>
      <dgm:spPr/>
      <dgm:t>
        <a:bodyPr/>
        <a:lstStyle/>
        <a:p>
          <a:endParaRPr lang="en-US"/>
        </a:p>
      </dgm:t>
    </dgm:pt>
    <dgm:pt modelId="{FFB22E2E-A8EC-436E-9A65-C9202F53B3E3}">
      <dgm:prSet custT="1"/>
      <dgm:spPr/>
      <dgm:t>
        <a:bodyPr/>
        <a:lstStyle/>
        <a:p>
          <a:r>
            <a:rPr lang="en-US" sz="1800" b="0" dirty="0" smtClean="0">
              <a:latin typeface="Calibri" pitchFamily="34" charset="0"/>
            </a:rPr>
            <a:t>Class declaration should begin with the keyword </a:t>
          </a:r>
          <a:r>
            <a:rPr lang="en-US" sz="1800" b="0" dirty="0" smtClean="0">
              <a:latin typeface="Calibri" pitchFamily="34" charset="0"/>
              <a:cs typeface="Courier New" pitchFamily="49" charset="0"/>
            </a:rPr>
            <a:t>class</a:t>
          </a:r>
          <a:r>
            <a:rPr lang="en-US" sz="1800" b="0" dirty="0" smtClean="0">
              <a:latin typeface="Calibri" pitchFamily="34" charset="0"/>
            </a:rPr>
            <a:t> followed by the name of the class.</a:t>
          </a:r>
          <a:endParaRPr lang="en-US" sz="1800" b="0" dirty="0">
            <a:latin typeface="Calibri" pitchFamily="34" charset="0"/>
          </a:endParaRPr>
        </a:p>
      </dgm:t>
    </dgm:pt>
    <dgm:pt modelId="{885DBAAC-6FE0-469B-8F3A-DDF59410BC2D}" type="parTrans" cxnId="{9FA23D46-09D8-4026-9B65-9C4E27E34FC3}">
      <dgm:prSet/>
      <dgm:spPr/>
      <dgm:t>
        <a:bodyPr/>
        <a:lstStyle/>
        <a:p>
          <a:endParaRPr lang="en-US"/>
        </a:p>
      </dgm:t>
    </dgm:pt>
    <dgm:pt modelId="{4D9C84F7-2CE8-4211-AB40-4436DB812FF5}" type="sibTrans" cxnId="{9FA23D46-09D8-4026-9B65-9C4E27E34FC3}">
      <dgm:prSet/>
      <dgm:spPr/>
      <dgm:t>
        <a:bodyPr/>
        <a:lstStyle/>
        <a:p>
          <a:endParaRPr lang="en-US"/>
        </a:p>
      </dgm:t>
    </dgm:pt>
    <dgm:pt modelId="{5B243B97-02C1-4EBE-86F8-84CE4773B105}">
      <dgm:prSet custT="1"/>
      <dgm:spPr/>
      <dgm:t>
        <a:bodyPr/>
        <a:lstStyle/>
        <a:p>
          <a:endParaRPr lang="en-US" sz="1800" b="0" dirty="0">
            <a:latin typeface="Calibri" pitchFamily="34" charset="0"/>
          </a:endParaRPr>
        </a:p>
      </dgm:t>
    </dgm:pt>
    <dgm:pt modelId="{0BF08E66-3C73-4EC6-9175-271F2463F63C}" type="parTrans" cxnId="{2B54DE93-47A9-4619-9702-59580FF6213C}">
      <dgm:prSet/>
      <dgm:spPr/>
      <dgm:t>
        <a:bodyPr/>
        <a:lstStyle/>
        <a:p>
          <a:endParaRPr lang="en-US"/>
        </a:p>
      </dgm:t>
    </dgm:pt>
    <dgm:pt modelId="{FFB0BF55-8F00-44E7-A9C1-301D1943AC56}" type="sibTrans" cxnId="{2B54DE93-47A9-4619-9702-59580FF6213C}">
      <dgm:prSet/>
      <dgm:spPr/>
      <dgm:t>
        <a:bodyPr/>
        <a:lstStyle/>
        <a:p>
          <a:endParaRPr lang="en-US"/>
        </a:p>
      </dgm:t>
    </dgm:pt>
    <dgm:pt modelId="{BE5528FE-78AB-4656-B052-A4BF67A2153E}" type="pres">
      <dgm:prSet presAssocID="{4B0C123A-2CEF-430A-A9B2-3B2FC40A8E26}" presName="linear" presStyleCnt="0">
        <dgm:presLayoutVars>
          <dgm:dir/>
          <dgm:animLvl val="lvl"/>
          <dgm:resizeHandles val="exact"/>
        </dgm:presLayoutVars>
      </dgm:prSet>
      <dgm:spPr/>
      <dgm:t>
        <a:bodyPr/>
        <a:lstStyle/>
        <a:p>
          <a:endParaRPr lang="en-US"/>
        </a:p>
      </dgm:t>
    </dgm:pt>
    <dgm:pt modelId="{B50CEFD4-D0D1-42A6-9173-192CA945E3B6}" type="pres">
      <dgm:prSet presAssocID="{710E49C2-225F-4406-86B7-584382E14811}" presName="parentLin" presStyleCnt="0"/>
      <dgm:spPr/>
    </dgm:pt>
    <dgm:pt modelId="{68C74BF1-859F-45F1-879A-3B10AD8444D2}" type="pres">
      <dgm:prSet presAssocID="{710E49C2-225F-4406-86B7-584382E14811}" presName="parentLeftMargin" presStyleLbl="node1" presStyleIdx="0" presStyleCnt="1"/>
      <dgm:spPr/>
      <dgm:t>
        <a:bodyPr/>
        <a:lstStyle/>
        <a:p>
          <a:endParaRPr lang="en-US"/>
        </a:p>
      </dgm:t>
    </dgm:pt>
    <dgm:pt modelId="{0B06F3DD-E884-4F61-B1BD-79D3CB24D5D8}" type="pres">
      <dgm:prSet presAssocID="{710E49C2-225F-4406-86B7-584382E14811}" presName="parentText" presStyleLbl="node1" presStyleIdx="0" presStyleCnt="1" custScaleY="270050" custLinFactNeighborX="-100000" custLinFactNeighborY="-58687">
        <dgm:presLayoutVars>
          <dgm:chMax val="0"/>
          <dgm:bulletEnabled val="1"/>
        </dgm:presLayoutVars>
      </dgm:prSet>
      <dgm:spPr/>
      <dgm:t>
        <a:bodyPr/>
        <a:lstStyle/>
        <a:p>
          <a:endParaRPr lang="en-US"/>
        </a:p>
      </dgm:t>
    </dgm:pt>
    <dgm:pt modelId="{4D27ADDA-41D3-4688-8A17-F64131DAEE0E}" type="pres">
      <dgm:prSet presAssocID="{710E49C2-225F-4406-86B7-584382E14811}" presName="negativeSpace" presStyleCnt="0"/>
      <dgm:spPr/>
    </dgm:pt>
    <dgm:pt modelId="{32691AFF-E502-4040-BFE1-F0B1DB2FCBF7}" type="pres">
      <dgm:prSet presAssocID="{710E49C2-225F-4406-86B7-584382E14811}" presName="childText" presStyleLbl="conFgAcc1" presStyleIdx="0" presStyleCnt="1" custScaleY="132810" custLinFactY="-126114" custLinFactNeighborY="-200000">
        <dgm:presLayoutVars>
          <dgm:bulletEnabled val="1"/>
        </dgm:presLayoutVars>
      </dgm:prSet>
      <dgm:spPr/>
      <dgm:t>
        <a:bodyPr/>
        <a:lstStyle/>
        <a:p>
          <a:endParaRPr lang="en-US"/>
        </a:p>
      </dgm:t>
    </dgm:pt>
  </dgm:ptLst>
  <dgm:cxnLst>
    <dgm:cxn modelId="{83DB2170-4DB3-4520-AFFB-B5F5A92F3C72}" type="presOf" srcId="{FBF77869-B16C-4B8D-A538-3B19EE39FBB0}" destId="{32691AFF-E502-4040-BFE1-F0B1DB2FCBF7}" srcOrd="0" destOrd="3" presId="urn:microsoft.com/office/officeart/2005/8/layout/list1"/>
    <dgm:cxn modelId="{F77E1B49-D18C-44A3-ADBB-5586B4D1A860}" srcId="{710E49C2-225F-4406-86B7-584382E14811}" destId="{A7C24EFB-D7FC-41A8-B2D0-0FCF42180C46}" srcOrd="5" destOrd="0" parTransId="{8BC0FE11-2F54-4D0F-AFCA-CC0BCF37F6C5}" sibTransId="{C8BDE726-B6FC-447B-A345-C1C14F8338D5}"/>
    <dgm:cxn modelId="{C0BE7DD8-1275-41F3-AE2A-66C6E5CE5DB0}" type="presOf" srcId="{710E49C2-225F-4406-86B7-584382E14811}" destId="{68C74BF1-859F-45F1-879A-3B10AD8444D2}" srcOrd="0" destOrd="0" presId="urn:microsoft.com/office/officeart/2005/8/layout/list1"/>
    <dgm:cxn modelId="{F9D49D6B-B293-4BB0-AC1A-A6598879E871}" type="presOf" srcId="{4B0C123A-2CEF-430A-A9B2-3B2FC40A8E26}" destId="{BE5528FE-78AB-4656-B052-A4BF67A2153E}" srcOrd="0" destOrd="0" presId="urn:microsoft.com/office/officeart/2005/8/layout/list1"/>
    <dgm:cxn modelId="{036F3494-08A4-4E3C-8173-3B80DF8A75CA}" srcId="{710E49C2-225F-4406-86B7-584382E14811}" destId="{A738E2DD-A01E-4BFB-83F2-ABE008F93B09}" srcOrd="4" destOrd="0" parTransId="{8A35E863-0833-4B0E-B0C6-B105B622BC52}" sibTransId="{443CAD18-48B2-4A77-B9C2-7AB295892F8D}"/>
    <dgm:cxn modelId="{B6593868-C98E-4CEA-B2A8-8316CD6E2822}" srcId="{710E49C2-225F-4406-86B7-584382E14811}" destId="{1899DFF1-477F-4135-92E7-565282EF911C}" srcOrd="7" destOrd="0" parTransId="{EB9A338A-A89E-4770-9311-09843E85CF23}" sibTransId="{45DCC107-CD16-4652-9CBB-12EAB62B78E1}"/>
    <dgm:cxn modelId="{48E22FE4-AD99-4C4C-8311-8B8CB6323EC7}" srcId="{710E49C2-225F-4406-86B7-584382E14811}" destId="{A0910A9E-438C-46F5-9BBF-4D46F1120681}" srcOrd="8" destOrd="0" parTransId="{B9AAF73E-7FFC-45E1-A776-1E095B5F08B1}" sibTransId="{1602DE8D-CBF5-41DD-97B3-D34B0545C13F}"/>
    <dgm:cxn modelId="{D1EF750E-FC7D-4D32-A6E4-63089C3D5246}" type="presOf" srcId="{A0910A9E-438C-46F5-9BBF-4D46F1120681}" destId="{32691AFF-E502-4040-BFE1-F0B1DB2FCBF7}" srcOrd="0" destOrd="8" presId="urn:microsoft.com/office/officeart/2005/8/layout/list1"/>
    <dgm:cxn modelId="{DF1FA2D7-6C11-4E71-80CB-E0A4C6BECF54}" type="presOf" srcId="{FFB22E2E-A8EC-436E-9A65-C9202F53B3E3}" destId="{32691AFF-E502-4040-BFE1-F0B1DB2FCBF7}" srcOrd="0" destOrd="2" presId="urn:microsoft.com/office/officeart/2005/8/layout/list1"/>
    <dgm:cxn modelId="{2B54DE93-47A9-4619-9702-59580FF6213C}" srcId="{710E49C2-225F-4406-86B7-584382E14811}" destId="{5B243B97-02C1-4EBE-86F8-84CE4773B105}" srcOrd="1" destOrd="0" parTransId="{0BF08E66-3C73-4EC6-9175-271F2463F63C}" sibTransId="{FFB0BF55-8F00-44E7-A9C1-301D1943AC56}"/>
    <dgm:cxn modelId="{CA986989-5623-4581-9688-BC4F326287EE}" type="presOf" srcId="{1899DFF1-477F-4135-92E7-565282EF911C}" destId="{32691AFF-E502-4040-BFE1-F0B1DB2FCBF7}" srcOrd="0" destOrd="7" presId="urn:microsoft.com/office/officeart/2005/8/layout/list1"/>
    <dgm:cxn modelId="{884FF9F8-2323-4896-B548-F0247D1E9983}" srcId="{710E49C2-225F-4406-86B7-584382E14811}" destId="{0CFAD1CF-A48F-42F4-9F28-17611D776EB5}" srcOrd="9" destOrd="0" parTransId="{C569852D-56FD-47E7-9ED9-9919244CB88C}" sibTransId="{41323FE1-FA85-492A-8104-94ABED0790E1}"/>
    <dgm:cxn modelId="{1DD859C2-8CC9-48A2-8608-A10218C7EA35}" type="presOf" srcId="{A7C24EFB-D7FC-41A8-B2D0-0FCF42180C46}" destId="{32691AFF-E502-4040-BFE1-F0B1DB2FCBF7}" srcOrd="0" destOrd="5" presId="urn:microsoft.com/office/officeart/2005/8/layout/list1"/>
    <dgm:cxn modelId="{895A4F61-9348-4590-A445-8D7145135D21}" type="presOf" srcId="{710E49C2-225F-4406-86B7-584382E14811}" destId="{0B06F3DD-E884-4F61-B1BD-79D3CB24D5D8}" srcOrd="1" destOrd="0" presId="urn:microsoft.com/office/officeart/2005/8/layout/list1"/>
    <dgm:cxn modelId="{D55749E2-64E1-4692-87F3-C0771D2CE5E2}" type="presOf" srcId="{FCD42E4B-61CA-47BA-9CC4-F7FB08F422EE}" destId="{32691AFF-E502-4040-BFE1-F0B1DB2FCBF7}" srcOrd="0" destOrd="6" presId="urn:microsoft.com/office/officeart/2005/8/layout/list1"/>
    <dgm:cxn modelId="{68650635-0C3F-40E3-8166-788E531E64C1}" srcId="{710E49C2-225F-4406-86B7-584382E14811}" destId="{FBF77869-B16C-4B8D-A538-3B19EE39FBB0}" srcOrd="3" destOrd="0" parTransId="{9FDF11B2-25BC-4161-833E-C5C18B299A65}" sibTransId="{317797C7-DAF7-4D62-A4AB-DC146F915D63}"/>
    <dgm:cxn modelId="{274F80E5-49B9-4B8A-A411-242DFD86E9C4}" type="presOf" srcId="{0CFAD1CF-A48F-42F4-9F28-17611D776EB5}" destId="{32691AFF-E502-4040-BFE1-F0B1DB2FCBF7}" srcOrd="0" destOrd="9" presId="urn:microsoft.com/office/officeart/2005/8/layout/list1"/>
    <dgm:cxn modelId="{D52A6687-9AB9-4D79-B6D6-929163F36BDE}" srcId="{710E49C2-225F-4406-86B7-584382E14811}" destId="{FCD42E4B-61CA-47BA-9CC4-F7FB08F422EE}" srcOrd="6" destOrd="0" parTransId="{D5A566A4-07B5-41DB-B8BA-A0E471FAEE3E}" sibTransId="{E3DBEF2D-42A6-4E9E-A407-F006605A685C}"/>
    <dgm:cxn modelId="{9FA23D46-09D8-4026-9B65-9C4E27E34FC3}" srcId="{710E49C2-225F-4406-86B7-584382E14811}" destId="{FFB22E2E-A8EC-436E-9A65-C9202F53B3E3}" srcOrd="2" destOrd="0" parTransId="{885DBAAC-6FE0-469B-8F3A-DDF59410BC2D}" sibTransId="{4D9C84F7-2CE8-4211-AB40-4436DB812FF5}"/>
    <dgm:cxn modelId="{BA776068-1617-4564-B531-8DBE61EDE73D}" type="presOf" srcId="{5B243B97-02C1-4EBE-86F8-84CE4773B105}" destId="{32691AFF-E502-4040-BFE1-F0B1DB2FCBF7}" srcOrd="0" destOrd="1" presId="urn:microsoft.com/office/officeart/2005/8/layout/list1"/>
    <dgm:cxn modelId="{C750D17D-EA08-48DB-97D4-B0B9ED6FA364}" type="presOf" srcId="{97C3CE7C-997F-4436-9891-B15E97E8032E}" destId="{32691AFF-E502-4040-BFE1-F0B1DB2FCBF7}" srcOrd="0" destOrd="0" presId="urn:microsoft.com/office/officeart/2005/8/layout/list1"/>
    <dgm:cxn modelId="{C13E99CB-D3D0-4D27-B800-B26236B5056F}" srcId="{4B0C123A-2CEF-430A-A9B2-3B2FC40A8E26}" destId="{710E49C2-225F-4406-86B7-584382E14811}" srcOrd="0" destOrd="0" parTransId="{D688FFEB-2450-4D4C-B81F-43740C8F5723}" sibTransId="{F6049295-F041-468A-87AA-C7D8B5758F24}"/>
    <dgm:cxn modelId="{1B21A1BD-4173-4CC6-8F4F-BBCE7D2758CF}" srcId="{710E49C2-225F-4406-86B7-584382E14811}" destId="{97C3CE7C-997F-4436-9891-B15E97E8032E}" srcOrd="0" destOrd="0" parTransId="{4E173C99-ABAC-4841-867D-7759C90D2ED6}" sibTransId="{0D3214EF-1DC9-470B-BC43-46A2F88265ED}"/>
    <dgm:cxn modelId="{4B0822F0-A4FA-46A2-A0D2-65784EC27CE4}" type="presOf" srcId="{A738E2DD-A01E-4BFB-83F2-ABE008F93B09}" destId="{32691AFF-E502-4040-BFE1-F0B1DB2FCBF7}" srcOrd="0" destOrd="4" presId="urn:microsoft.com/office/officeart/2005/8/layout/list1"/>
    <dgm:cxn modelId="{7FE8D8EB-237A-4AD8-8D72-7409BF91B4C4}" type="presParOf" srcId="{BE5528FE-78AB-4656-B052-A4BF67A2153E}" destId="{B50CEFD4-D0D1-42A6-9173-192CA945E3B6}" srcOrd="0" destOrd="0" presId="urn:microsoft.com/office/officeart/2005/8/layout/list1"/>
    <dgm:cxn modelId="{30552B01-DF92-4493-AE3B-C0CF6F2010AD}" type="presParOf" srcId="{B50CEFD4-D0D1-42A6-9173-192CA945E3B6}" destId="{68C74BF1-859F-45F1-879A-3B10AD8444D2}" srcOrd="0" destOrd="0" presId="urn:microsoft.com/office/officeart/2005/8/layout/list1"/>
    <dgm:cxn modelId="{09283D3E-432D-4DC7-BA7B-91F899FA7830}" type="presParOf" srcId="{B50CEFD4-D0D1-42A6-9173-192CA945E3B6}" destId="{0B06F3DD-E884-4F61-B1BD-79D3CB24D5D8}" srcOrd="1" destOrd="0" presId="urn:microsoft.com/office/officeart/2005/8/layout/list1"/>
    <dgm:cxn modelId="{4FB38D8B-2B68-4CED-960A-6AEAFB768AD8}" type="presParOf" srcId="{BE5528FE-78AB-4656-B052-A4BF67A2153E}" destId="{4D27ADDA-41D3-4688-8A17-F64131DAEE0E}" srcOrd="1" destOrd="0" presId="urn:microsoft.com/office/officeart/2005/8/layout/list1"/>
    <dgm:cxn modelId="{9A336864-031F-49BE-AC68-C33A1B9A64DE}" type="presParOf" srcId="{BE5528FE-78AB-4656-B052-A4BF67A2153E}" destId="{32691AFF-E502-4040-BFE1-F0B1DB2FCBF7}" srcOrd="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2C14B8-96BD-4C88-9FC6-B456646EFD32}"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9AE16AD4-B035-4D7E-833D-16C6743A12DC}">
      <dgm:prSet phldrT="[Text]" custT="1">
        <dgm:style>
          <a:lnRef idx="1">
            <a:schemeClr val="accent2"/>
          </a:lnRef>
          <a:fillRef idx="2">
            <a:schemeClr val="accent2"/>
          </a:fillRef>
          <a:effectRef idx="1">
            <a:schemeClr val="accent2"/>
          </a:effectRef>
          <a:fontRef idx="minor">
            <a:schemeClr val="dk1"/>
          </a:fontRef>
        </dgm:style>
      </dgm:prSet>
      <dgm:spPr/>
      <dgm:t>
        <a:bodyPr anchor="t" anchorCtr="0"/>
        <a:lstStyle/>
        <a:p>
          <a:pPr algn="ctr"/>
          <a:r>
            <a:rPr lang="en-US" sz="2800" b="1" dirty="0" smtClean="0">
              <a:latin typeface="Calibri" pitchFamily="34" charset="0"/>
            </a:rPr>
            <a:t>Fields</a:t>
          </a:r>
        </a:p>
        <a:p>
          <a:pPr algn="l"/>
          <a:endParaRPr lang="en-US" sz="2400" b="1" dirty="0" smtClean="0">
            <a:latin typeface="Calibri" pitchFamily="34" charset="0"/>
          </a:endParaRPr>
        </a:p>
        <a:p>
          <a:pPr algn="l"/>
          <a:r>
            <a:rPr lang="en-US" sz="6500" dirty="0" smtClean="0"/>
            <a:t> </a:t>
          </a:r>
          <a:endParaRPr lang="en-US" sz="6500" dirty="0"/>
        </a:p>
      </dgm:t>
    </dgm:pt>
    <dgm:pt modelId="{8A2D5C26-59D7-44A3-883C-15A5B1706DD6}" type="parTrans" cxnId="{03C80E27-305E-4AD4-9BBC-8A3EDA944985}">
      <dgm:prSet/>
      <dgm:spPr/>
      <dgm:t>
        <a:bodyPr/>
        <a:lstStyle/>
        <a:p>
          <a:endParaRPr lang="en-US"/>
        </a:p>
      </dgm:t>
    </dgm:pt>
    <dgm:pt modelId="{FD53A79D-5C4E-4B45-9C85-FF0B3899A38F}" type="sibTrans" cxnId="{03C80E27-305E-4AD4-9BBC-8A3EDA944985}">
      <dgm:prSet/>
      <dgm:spPr/>
      <dgm:t>
        <a:bodyPr/>
        <a:lstStyle/>
        <a:p>
          <a:endParaRPr lang="en-US"/>
        </a:p>
      </dgm:t>
    </dgm:pt>
    <dgm:pt modelId="{A8FCECAF-6CC8-4132-B1F5-90E5920CBFA1}">
      <dgm:prSet phldrT="[Text]" custT="1"/>
      <dgm:spPr/>
      <dgm:t>
        <a:bodyPr/>
        <a:lstStyle/>
        <a:p>
          <a:r>
            <a:rPr lang="en-US" sz="2400" dirty="0" smtClean="0">
              <a:latin typeface="Calibri" pitchFamily="34" charset="0"/>
            </a:rPr>
            <a:t>Define the state of an object created from the class.</a:t>
          </a:r>
          <a:endParaRPr lang="en-US" sz="2400" dirty="0">
            <a:latin typeface="Calibri" pitchFamily="34" charset="0"/>
          </a:endParaRPr>
        </a:p>
      </dgm:t>
    </dgm:pt>
    <dgm:pt modelId="{843E14E3-A74A-4DEC-BAD3-AD426218DC6B}" type="parTrans" cxnId="{8D93F668-D906-492F-ADAC-B700F6580132}">
      <dgm:prSet/>
      <dgm:spPr/>
      <dgm:t>
        <a:bodyPr/>
        <a:lstStyle/>
        <a:p>
          <a:endParaRPr lang="en-US"/>
        </a:p>
      </dgm:t>
    </dgm:pt>
    <dgm:pt modelId="{2D53544A-3AF6-431F-A3A5-60ED041203A0}" type="sibTrans" cxnId="{8D93F668-D906-492F-ADAC-B700F6580132}">
      <dgm:prSet/>
      <dgm:spPr/>
      <dgm:t>
        <a:bodyPr/>
        <a:lstStyle/>
        <a:p>
          <a:endParaRPr lang="en-US"/>
        </a:p>
      </dgm:t>
    </dgm:pt>
    <dgm:pt modelId="{712527AA-E39D-45DC-87D0-CBF1FB69E54E}">
      <dgm:prSet phldrT="[Text]" custT="1"/>
      <dgm:spPr/>
      <dgm:t>
        <a:bodyPr/>
        <a:lstStyle/>
        <a:p>
          <a:r>
            <a:rPr lang="en-US" sz="2400" dirty="0" smtClean="0">
              <a:latin typeface="Calibri" pitchFamily="34" charset="0"/>
            </a:rPr>
            <a:t>Referred to as instance variables.</a:t>
          </a:r>
          <a:endParaRPr lang="en-US" sz="2400" dirty="0">
            <a:latin typeface="Calibri" pitchFamily="34" charset="0"/>
          </a:endParaRPr>
        </a:p>
      </dgm:t>
    </dgm:pt>
    <dgm:pt modelId="{E30D3575-200C-49C9-9C7E-17AE938B77C3}" type="parTrans" cxnId="{DDB7C21E-71E7-49A6-92FB-BDA878931827}">
      <dgm:prSet/>
      <dgm:spPr/>
      <dgm:t>
        <a:bodyPr/>
        <a:lstStyle/>
        <a:p>
          <a:endParaRPr lang="en-US"/>
        </a:p>
      </dgm:t>
    </dgm:pt>
    <dgm:pt modelId="{696E5A51-861F-4A3F-A221-F79C256C9BED}" type="sibTrans" cxnId="{DDB7C21E-71E7-49A6-92FB-BDA878931827}">
      <dgm:prSet/>
      <dgm:spPr/>
      <dgm:t>
        <a:bodyPr/>
        <a:lstStyle/>
        <a:p>
          <a:endParaRPr lang="en-US"/>
        </a:p>
      </dgm:t>
    </dgm:pt>
    <dgm:pt modelId="{68C7B5E9-EC37-45CF-896F-74A55242FCA3}">
      <dgm:prSet phldrT="[Text]" custT="1">
        <dgm:style>
          <a:lnRef idx="1">
            <a:schemeClr val="accent3"/>
          </a:lnRef>
          <a:fillRef idx="2">
            <a:schemeClr val="accent3"/>
          </a:fillRef>
          <a:effectRef idx="1">
            <a:schemeClr val="accent3"/>
          </a:effectRef>
          <a:fontRef idx="minor">
            <a:schemeClr val="dk1"/>
          </a:fontRef>
        </dgm:style>
      </dgm:prSet>
      <dgm:spPr/>
      <dgm:t>
        <a:bodyPr/>
        <a:lstStyle/>
        <a:p>
          <a:pPr algn="ctr"/>
          <a:r>
            <a:rPr lang="en-US" sz="2800" b="1" dirty="0" smtClean="0">
              <a:latin typeface="Calibri" pitchFamily="34" charset="0"/>
            </a:rPr>
            <a:t>Methods</a:t>
          </a:r>
          <a:endParaRPr lang="en-US" sz="2800" b="1" dirty="0">
            <a:latin typeface="Calibri" pitchFamily="34" charset="0"/>
          </a:endParaRPr>
        </a:p>
      </dgm:t>
    </dgm:pt>
    <dgm:pt modelId="{FC14640D-9211-4BC6-A03C-80A9A76AAD98}" type="parTrans" cxnId="{18D9ACBA-0C08-4077-8255-900A95826812}">
      <dgm:prSet/>
      <dgm:spPr/>
      <dgm:t>
        <a:bodyPr/>
        <a:lstStyle/>
        <a:p>
          <a:endParaRPr lang="en-US"/>
        </a:p>
      </dgm:t>
    </dgm:pt>
    <dgm:pt modelId="{0FB7E605-A1CC-40D9-B0EF-1B6741796456}" type="sibTrans" cxnId="{18D9ACBA-0C08-4077-8255-900A95826812}">
      <dgm:prSet/>
      <dgm:spPr/>
      <dgm:t>
        <a:bodyPr/>
        <a:lstStyle/>
        <a:p>
          <a:endParaRPr lang="en-US"/>
        </a:p>
      </dgm:t>
    </dgm:pt>
    <dgm:pt modelId="{86C0A334-EA6F-4FAC-B0F4-39E5F4D9B9E4}">
      <dgm:prSet phldrT="[Text]" custT="1"/>
      <dgm:spPr/>
      <dgm:t>
        <a:bodyPr/>
        <a:lstStyle/>
        <a:p>
          <a:r>
            <a:rPr lang="en-US" sz="2400" dirty="0" smtClean="0">
              <a:latin typeface="Calibri" pitchFamily="34" charset="0"/>
            </a:rPr>
            <a:t>Implement the behavior of the objects.</a:t>
          </a:r>
          <a:endParaRPr lang="en-US" sz="2400" dirty="0">
            <a:latin typeface="Calibri" pitchFamily="34" charset="0"/>
          </a:endParaRPr>
        </a:p>
      </dgm:t>
    </dgm:pt>
    <dgm:pt modelId="{7570A2DD-ECF5-4D62-B03A-655A9370CBDC}" type="parTrans" cxnId="{CBC09994-493C-4D79-BE79-EF71066855A3}">
      <dgm:prSet/>
      <dgm:spPr/>
      <dgm:t>
        <a:bodyPr/>
        <a:lstStyle/>
        <a:p>
          <a:endParaRPr lang="en-US"/>
        </a:p>
      </dgm:t>
    </dgm:pt>
    <dgm:pt modelId="{674829C9-B9E5-4C43-BE40-FC4DCD4B55DE}" type="sibTrans" cxnId="{CBC09994-493C-4D79-BE79-EF71066855A3}">
      <dgm:prSet/>
      <dgm:spPr/>
      <dgm:t>
        <a:bodyPr/>
        <a:lstStyle/>
        <a:p>
          <a:endParaRPr lang="en-US"/>
        </a:p>
      </dgm:t>
    </dgm:pt>
    <dgm:pt modelId="{D499F54C-DBF2-487E-A3DC-CE5F5C5F8AD6}">
      <dgm:prSet phldrT="[Text]" custT="1"/>
      <dgm:spPr/>
      <dgm:t>
        <a:bodyPr/>
        <a:lstStyle/>
        <a:p>
          <a:r>
            <a:rPr lang="en-US" sz="2400" dirty="0" smtClean="0">
              <a:latin typeface="Calibri" pitchFamily="34" charset="0"/>
            </a:rPr>
            <a:t>Referred to as instance methods.</a:t>
          </a:r>
          <a:endParaRPr lang="en-US" sz="2400" dirty="0">
            <a:latin typeface="Calibri" pitchFamily="34" charset="0"/>
          </a:endParaRPr>
        </a:p>
      </dgm:t>
    </dgm:pt>
    <dgm:pt modelId="{61F224A6-CE32-4388-8C84-96EF8AC3B116}" type="parTrans" cxnId="{4EE66E6E-400C-43FA-AD00-2C65E629056C}">
      <dgm:prSet/>
      <dgm:spPr/>
      <dgm:t>
        <a:bodyPr/>
        <a:lstStyle/>
        <a:p>
          <a:endParaRPr lang="en-US"/>
        </a:p>
      </dgm:t>
    </dgm:pt>
    <dgm:pt modelId="{E4CED7A4-5483-4A66-A83F-A6452EAA0E2D}" type="sibTrans" cxnId="{4EE66E6E-400C-43FA-AD00-2C65E629056C}">
      <dgm:prSet/>
      <dgm:spPr/>
      <dgm:t>
        <a:bodyPr/>
        <a:lstStyle/>
        <a:p>
          <a:endParaRPr lang="en-US"/>
        </a:p>
      </dgm:t>
    </dgm:pt>
    <dgm:pt modelId="{B24A5453-7737-4043-BEEA-25753B200414}">
      <dgm:prSet phldrT="[Text]" custT="1"/>
      <dgm:spPr/>
      <dgm:t>
        <a:bodyPr/>
        <a:lstStyle/>
        <a:p>
          <a:endParaRPr lang="en-US" sz="2000" dirty="0">
            <a:latin typeface="Calibri" pitchFamily="34" charset="0"/>
          </a:endParaRPr>
        </a:p>
      </dgm:t>
    </dgm:pt>
    <dgm:pt modelId="{128C5CDD-E95A-46C8-8E42-82740F74EB1D}" type="parTrans" cxnId="{6D2B94C2-6709-4A3A-9B7D-A063984EC6C1}">
      <dgm:prSet/>
      <dgm:spPr/>
      <dgm:t>
        <a:bodyPr/>
        <a:lstStyle/>
        <a:p>
          <a:endParaRPr lang="en-US"/>
        </a:p>
      </dgm:t>
    </dgm:pt>
    <dgm:pt modelId="{64B6E6D1-CD44-417B-8D76-CBF223AC7CD6}" type="sibTrans" cxnId="{6D2B94C2-6709-4A3A-9B7D-A063984EC6C1}">
      <dgm:prSet/>
      <dgm:spPr/>
      <dgm:t>
        <a:bodyPr/>
        <a:lstStyle/>
        <a:p>
          <a:endParaRPr lang="en-US"/>
        </a:p>
      </dgm:t>
    </dgm:pt>
    <dgm:pt modelId="{C6C355D2-44C1-4DA9-8C9A-CC2DFE744E78}">
      <dgm:prSet phldrT="[Text]" custT="1"/>
      <dgm:spPr/>
      <dgm:t>
        <a:bodyPr/>
        <a:lstStyle/>
        <a:p>
          <a:endParaRPr lang="en-US" sz="2000" dirty="0">
            <a:latin typeface="Calibri" pitchFamily="34" charset="0"/>
          </a:endParaRPr>
        </a:p>
      </dgm:t>
    </dgm:pt>
    <dgm:pt modelId="{CFF1221C-0DC7-4CAB-94A2-5FA60B798DB8}" type="parTrans" cxnId="{453BDEB7-DFFA-4E77-983C-0CE50BF23BAE}">
      <dgm:prSet/>
      <dgm:spPr/>
      <dgm:t>
        <a:bodyPr/>
        <a:lstStyle/>
        <a:p>
          <a:endParaRPr lang="en-US"/>
        </a:p>
      </dgm:t>
    </dgm:pt>
    <dgm:pt modelId="{CBEB3E35-95DC-4049-99AB-19100FFBE9CD}" type="sibTrans" cxnId="{453BDEB7-DFFA-4E77-983C-0CE50BF23BAE}">
      <dgm:prSet/>
      <dgm:spPr/>
      <dgm:t>
        <a:bodyPr/>
        <a:lstStyle/>
        <a:p>
          <a:endParaRPr lang="en-US"/>
        </a:p>
      </dgm:t>
    </dgm:pt>
    <dgm:pt modelId="{597441E3-0D3E-482A-BBC2-DA731DC8D697}" type="pres">
      <dgm:prSet presAssocID="{242C14B8-96BD-4C88-9FC6-B456646EFD32}" presName="linear" presStyleCnt="0">
        <dgm:presLayoutVars>
          <dgm:dir/>
          <dgm:animLvl val="lvl"/>
          <dgm:resizeHandles val="exact"/>
        </dgm:presLayoutVars>
      </dgm:prSet>
      <dgm:spPr/>
      <dgm:t>
        <a:bodyPr/>
        <a:lstStyle/>
        <a:p>
          <a:endParaRPr lang="en-US"/>
        </a:p>
      </dgm:t>
    </dgm:pt>
    <dgm:pt modelId="{A3D84EC6-06B3-420B-BC3D-FB7A757C2330}" type="pres">
      <dgm:prSet presAssocID="{9AE16AD4-B035-4D7E-833D-16C6743A12DC}" presName="parentLin" presStyleCnt="0"/>
      <dgm:spPr/>
    </dgm:pt>
    <dgm:pt modelId="{CB59CF6A-0FF0-495B-85AD-F999FD41754B}" type="pres">
      <dgm:prSet presAssocID="{9AE16AD4-B035-4D7E-833D-16C6743A12DC}" presName="parentLeftMargin" presStyleLbl="node1" presStyleIdx="0" presStyleCnt="2"/>
      <dgm:spPr/>
      <dgm:t>
        <a:bodyPr/>
        <a:lstStyle/>
        <a:p>
          <a:endParaRPr lang="en-US"/>
        </a:p>
      </dgm:t>
    </dgm:pt>
    <dgm:pt modelId="{2896AD03-9749-4957-9AC7-8CA08A6A0349}" type="pres">
      <dgm:prSet presAssocID="{9AE16AD4-B035-4D7E-833D-16C6743A12DC}" presName="parentText" presStyleLbl="node1" presStyleIdx="0" presStyleCnt="2" custScaleY="75764">
        <dgm:presLayoutVars>
          <dgm:chMax val="0"/>
          <dgm:bulletEnabled val="1"/>
        </dgm:presLayoutVars>
      </dgm:prSet>
      <dgm:spPr/>
      <dgm:t>
        <a:bodyPr/>
        <a:lstStyle/>
        <a:p>
          <a:endParaRPr lang="en-US"/>
        </a:p>
      </dgm:t>
    </dgm:pt>
    <dgm:pt modelId="{4B9D043B-CFA8-46F8-AF75-9D846A7EE277}" type="pres">
      <dgm:prSet presAssocID="{9AE16AD4-B035-4D7E-833D-16C6743A12DC}" presName="negativeSpace" presStyleCnt="0"/>
      <dgm:spPr/>
    </dgm:pt>
    <dgm:pt modelId="{5CCD5DF4-8E63-4F56-9550-93A99705F85C}" type="pres">
      <dgm:prSet presAssocID="{9AE16AD4-B035-4D7E-833D-16C6743A12DC}" presName="childText" presStyleLbl="conFgAcc1" presStyleIdx="0" presStyleCnt="2">
        <dgm:presLayoutVars>
          <dgm:bulletEnabled val="1"/>
        </dgm:presLayoutVars>
      </dgm:prSet>
      <dgm:spPr/>
      <dgm:t>
        <a:bodyPr/>
        <a:lstStyle/>
        <a:p>
          <a:endParaRPr lang="en-US"/>
        </a:p>
      </dgm:t>
    </dgm:pt>
    <dgm:pt modelId="{B982BBF6-FA9E-4142-85AE-1C9C5031B347}" type="pres">
      <dgm:prSet presAssocID="{FD53A79D-5C4E-4B45-9C85-FF0B3899A38F}" presName="spaceBetweenRectangles" presStyleCnt="0"/>
      <dgm:spPr/>
    </dgm:pt>
    <dgm:pt modelId="{DB189C2B-1B87-484A-AE80-EDE1EC7EBF42}" type="pres">
      <dgm:prSet presAssocID="{68C7B5E9-EC37-45CF-896F-74A55242FCA3}" presName="parentLin" presStyleCnt="0"/>
      <dgm:spPr/>
    </dgm:pt>
    <dgm:pt modelId="{19EED609-FD5E-4B6D-9BB3-FD19A35417CA}" type="pres">
      <dgm:prSet presAssocID="{68C7B5E9-EC37-45CF-896F-74A55242FCA3}" presName="parentLeftMargin" presStyleLbl="node1" presStyleIdx="0" presStyleCnt="2"/>
      <dgm:spPr/>
      <dgm:t>
        <a:bodyPr/>
        <a:lstStyle/>
        <a:p>
          <a:endParaRPr lang="en-US"/>
        </a:p>
      </dgm:t>
    </dgm:pt>
    <dgm:pt modelId="{2EDCF193-E2A1-448C-A2EE-4E0078A43AFA}" type="pres">
      <dgm:prSet presAssocID="{68C7B5E9-EC37-45CF-896F-74A55242FCA3}" presName="parentText" presStyleLbl="node1" presStyleIdx="1" presStyleCnt="2">
        <dgm:presLayoutVars>
          <dgm:chMax val="0"/>
          <dgm:bulletEnabled val="1"/>
        </dgm:presLayoutVars>
      </dgm:prSet>
      <dgm:spPr/>
      <dgm:t>
        <a:bodyPr/>
        <a:lstStyle/>
        <a:p>
          <a:endParaRPr lang="en-US"/>
        </a:p>
      </dgm:t>
    </dgm:pt>
    <dgm:pt modelId="{79DAD359-1346-441E-9F03-66FC82FA3244}" type="pres">
      <dgm:prSet presAssocID="{68C7B5E9-EC37-45CF-896F-74A55242FCA3}" presName="negativeSpace" presStyleCnt="0"/>
      <dgm:spPr/>
    </dgm:pt>
    <dgm:pt modelId="{70FC1AC4-517B-473E-84B7-482928F5914C}" type="pres">
      <dgm:prSet presAssocID="{68C7B5E9-EC37-45CF-896F-74A55242FCA3}" presName="childText" presStyleLbl="conFgAcc1" presStyleIdx="1" presStyleCnt="2">
        <dgm:presLayoutVars>
          <dgm:bulletEnabled val="1"/>
        </dgm:presLayoutVars>
      </dgm:prSet>
      <dgm:spPr/>
      <dgm:t>
        <a:bodyPr/>
        <a:lstStyle/>
        <a:p>
          <a:endParaRPr lang="en-US"/>
        </a:p>
      </dgm:t>
    </dgm:pt>
  </dgm:ptLst>
  <dgm:cxnLst>
    <dgm:cxn modelId="{CDE8D229-64A9-4BF3-AA35-D42B4D9C16AB}" type="presOf" srcId="{242C14B8-96BD-4C88-9FC6-B456646EFD32}" destId="{597441E3-0D3E-482A-BBC2-DA731DC8D697}" srcOrd="0" destOrd="0" presId="urn:microsoft.com/office/officeart/2005/8/layout/list1"/>
    <dgm:cxn modelId="{8D93F668-D906-492F-ADAC-B700F6580132}" srcId="{9AE16AD4-B035-4D7E-833D-16C6743A12DC}" destId="{A8FCECAF-6CC8-4132-B1F5-90E5920CBFA1}" srcOrd="1" destOrd="0" parTransId="{843E14E3-A74A-4DEC-BAD3-AD426218DC6B}" sibTransId="{2D53544A-3AF6-431F-A3A5-60ED041203A0}"/>
    <dgm:cxn modelId="{18D9ACBA-0C08-4077-8255-900A95826812}" srcId="{242C14B8-96BD-4C88-9FC6-B456646EFD32}" destId="{68C7B5E9-EC37-45CF-896F-74A55242FCA3}" srcOrd="1" destOrd="0" parTransId="{FC14640D-9211-4BC6-A03C-80A9A76AAD98}" sibTransId="{0FB7E605-A1CC-40D9-B0EF-1B6741796456}"/>
    <dgm:cxn modelId="{6D2B94C2-6709-4A3A-9B7D-A063984EC6C1}" srcId="{9AE16AD4-B035-4D7E-833D-16C6743A12DC}" destId="{B24A5453-7737-4043-BEEA-25753B200414}" srcOrd="0" destOrd="0" parTransId="{128C5CDD-E95A-46C8-8E42-82740F74EB1D}" sibTransId="{64B6E6D1-CD44-417B-8D76-CBF223AC7CD6}"/>
    <dgm:cxn modelId="{ACC0588D-128F-4011-9685-C4085F0E09F7}" type="presOf" srcId="{9AE16AD4-B035-4D7E-833D-16C6743A12DC}" destId="{2896AD03-9749-4957-9AC7-8CA08A6A0349}" srcOrd="1" destOrd="0" presId="urn:microsoft.com/office/officeart/2005/8/layout/list1"/>
    <dgm:cxn modelId="{03C80E27-305E-4AD4-9BBC-8A3EDA944985}" srcId="{242C14B8-96BD-4C88-9FC6-B456646EFD32}" destId="{9AE16AD4-B035-4D7E-833D-16C6743A12DC}" srcOrd="0" destOrd="0" parTransId="{8A2D5C26-59D7-44A3-883C-15A5B1706DD6}" sibTransId="{FD53A79D-5C4E-4B45-9C85-FF0B3899A38F}"/>
    <dgm:cxn modelId="{9857A942-50C7-4E4F-B1A5-0F266461CE15}" type="presOf" srcId="{C6C355D2-44C1-4DA9-8C9A-CC2DFE744E78}" destId="{70FC1AC4-517B-473E-84B7-482928F5914C}" srcOrd="0" destOrd="0" presId="urn:microsoft.com/office/officeart/2005/8/layout/list1"/>
    <dgm:cxn modelId="{0DF68806-4C66-49D0-A7A1-5728BCD82905}" type="presOf" srcId="{68C7B5E9-EC37-45CF-896F-74A55242FCA3}" destId="{2EDCF193-E2A1-448C-A2EE-4E0078A43AFA}" srcOrd="1" destOrd="0" presId="urn:microsoft.com/office/officeart/2005/8/layout/list1"/>
    <dgm:cxn modelId="{453BDEB7-DFFA-4E77-983C-0CE50BF23BAE}" srcId="{68C7B5E9-EC37-45CF-896F-74A55242FCA3}" destId="{C6C355D2-44C1-4DA9-8C9A-CC2DFE744E78}" srcOrd="0" destOrd="0" parTransId="{CFF1221C-0DC7-4CAB-94A2-5FA60B798DB8}" sibTransId="{CBEB3E35-95DC-4049-99AB-19100FFBE9CD}"/>
    <dgm:cxn modelId="{CBC09994-493C-4D79-BE79-EF71066855A3}" srcId="{68C7B5E9-EC37-45CF-896F-74A55242FCA3}" destId="{86C0A334-EA6F-4FAC-B0F4-39E5F4D9B9E4}" srcOrd="1" destOrd="0" parTransId="{7570A2DD-ECF5-4D62-B03A-655A9370CBDC}" sibTransId="{674829C9-B9E5-4C43-BE40-FC4DCD4B55DE}"/>
    <dgm:cxn modelId="{19A98D7F-189E-482C-A593-CF7E2C2AA197}" type="presOf" srcId="{D499F54C-DBF2-487E-A3DC-CE5F5C5F8AD6}" destId="{70FC1AC4-517B-473E-84B7-482928F5914C}" srcOrd="0" destOrd="2" presId="urn:microsoft.com/office/officeart/2005/8/layout/list1"/>
    <dgm:cxn modelId="{C2C40966-3934-4FDB-8781-A192D1A804C6}" type="presOf" srcId="{A8FCECAF-6CC8-4132-B1F5-90E5920CBFA1}" destId="{5CCD5DF4-8E63-4F56-9550-93A99705F85C}" srcOrd="0" destOrd="1" presId="urn:microsoft.com/office/officeart/2005/8/layout/list1"/>
    <dgm:cxn modelId="{3B22A22B-7160-4B53-A833-2C73E73DECFD}" type="presOf" srcId="{B24A5453-7737-4043-BEEA-25753B200414}" destId="{5CCD5DF4-8E63-4F56-9550-93A99705F85C}" srcOrd="0" destOrd="0" presId="urn:microsoft.com/office/officeart/2005/8/layout/list1"/>
    <dgm:cxn modelId="{E48808A0-24F6-43F1-B7A9-2AAAC77832C6}" type="presOf" srcId="{9AE16AD4-B035-4D7E-833D-16C6743A12DC}" destId="{CB59CF6A-0FF0-495B-85AD-F999FD41754B}" srcOrd="0" destOrd="0" presId="urn:microsoft.com/office/officeart/2005/8/layout/list1"/>
    <dgm:cxn modelId="{DDB7C21E-71E7-49A6-92FB-BDA878931827}" srcId="{9AE16AD4-B035-4D7E-833D-16C6743A12DC}" destId="{712527AA-E39D-45DC-87D0-CBF1FB69E54E}" srcOrd="2" destOrd="0" parTransId="{E30D3575-200C-49C9-9C7E-17AE938B77C3}" sibTransId="{696E5A51-861F-4A3F-A221-F79C256C9BED}"/>
    <dgm:cxn modelId="{514BBD2C-7F44-47FC-9057-40E39F054AD9}" type="presOf" srcId="{712527AA-E39D-45DC-87D0-CBF1FB69E54E}" destId="{5CCD5DF4-8E63-4F56-9550-93A99705F85C}" srcOrd="0" destOrd="2" presId="urn:microsoft.com/office/officeart/2005/8/layout/list1"/>
    <dgm:cxn modelId="{8290D33D-4C0F-434E-A8E7-62A5AEEC5228}" type="presOf" srcId="{86C0A334-EA6F-4FAC-B0F4-39E5F4D9B9E4}" destId="{70FC1AC4-517B-473E-84B7-482928F5914C}" srcOrd="0" destOrd="1" presId="urn:microsoft.com/office/officeart/2005/8/layout/list1"/>
    <dgm:cxn modelId="{4EE66E6E-400C-43FA-AD00-2C65E629056C}" srcId="{68C7B5E9-EC37-45CF-896F-74A55242FCA3}" destId="{D499F54C-DBF2-487E-A3DC-CE5F5C5F8AD6}" srcOrd="2" destOrd="0" parTransId="{61F224A6-CE32-4388-8C84-96EF8AC3B116}" sibTransId="{E4CED7A4-5483-4A66-A83F-A6452EAA0E2D}"/>
    <dgm:cxn modelId="{3A6B1EA6-F50E-4455-BCE9-A64D7A2A31A9}" type="presOf" srcId="{68C7B5E9-EC37-45CF-896F-74A55242FCA3}" destId="{19EED609-FD5E-4B6D-9BB3-FD19A35417CA}" srcOrd="0" destOrd="0" presId="urn:microsoft.com/office/officeart/2005/8/layout/list1"/>
    <dgm:cxn modelId="{2322800C-C4AE-406C-9C3A-727869BC073C}" type="presParOf" srcId="{597441E3-0D3E-482A-BBC2-DA731DC8D697}" destId="{A3D84EC6-06B3-420B-BC3D-FB7A757C2330}" srcOrd="0" destOrd="0" presId="urn:microsoft.com/office/officeart/2005/8/layout/list1"/>
    <dgm:cxn modelId="{39D752F4-A6AB-4FBE-863A-248EE9AA6D66}" type="presParOf" srcId="{A3D84EC6-06B3-420B-BC3D-FB7A757C2330}" destId="{CB59CF6A-0FF0-495B-85AD-F999FD41754B}" srcOrd="0" destOrd="0" presId="urn:microsoft.com/office/officeart/2005/8/layout/list1"/>
    <dgm:cxn modelId="{A313DECB-5D60-492A-A3A5-FD97080A844B}" type="presParOf" srcId="{A3D84EC6-06B3-420B-BC3D-FB7A757C2330}" destId="{2896AD03-9749-4957-9AC7-8CA08A6A0349}" srcOrd="1" destOrd="0" presId="urn:microsoft.com/office/officeart/2005/8/layout/list1"/>
    <dgm:cxn modelId="{7E75A945-3ECF-4615-874C-0AADE1CC27F6}" type="presParOf" srcId="{597441E3-0D3E-482A-BBC2-DA731DC8D697}" destId="{4B9D043B-CFA8-46F8-AF75-9D846A7EE277}" srcOrd="1" destOrd="0" presId="urn:microsoft.com/office/officeart/2005/8/layout/list1"/>
    <dgm:cxn modelId="{31C5088F-5889-4EBC-A3F9-302E2CD271B9}" type="presParOf" srcId="{597441E3-0D3E-482A-BBC2-DA731DC8D697}" destId="{5CCD5DF4-8E63-4F56-9550-93A99705F85C}" srcOrd="2" destOrd="0" presId="urn:microsoft.com/office/officeart/2005/8/layout/list1"/>
    <dgm:cxn modelId="{69532861-2BAC-4041-9C97-D80417AD0D03}" type="presParOf" srcId="{597441E3-0D3E-482A-BBC2-DA731DC8D697}" destId="{B982BBF6-FA9E-4142-85AE-1C9C5031B347}" srcOrd="3" destOrd="0" presId="urn:microsoft.com/office/officeart/2005/8/layout/list1"/>
    <dgm:cxn modelId="{4EC60F92-FB9F-4D13-AC47-FF8DE6DF163B}" type="presParOf" srcId="{597441E3-0D3E-482A-BBC2-DA731DC8D697}" destId="{DB189C2B-1B87-484A-AE80-EDE1EC7EBF42}" srcOrd="4" destOrd="0" presId="urn:microsoft.com/office/officeart/2005/8/layout/list1"/>
    <dgm:cxn modelId="{CBD4A7BD-CD73-4B82-AAC6-599FEDCC0866}" type="presParOf" srcId="{DB189C2B-1B87-484A-AE80-EDE1EC7EBF42}" destId="{19EED609-FD5E-4B6D-9BB3-FD19A35417CA}" srcOrd="0" destOrd="0" presId="urn:microsoft.com/office/officeart/2005/8/layout/list1"/>
    <dgm:cxn modelId="{6F27F3D1-2B54-46C6-9DB6-59AA38D3C6A0}" type="presParOf" srcId="{DB189C2B-1B87-484A-AE80-EDE1EC7EBF42}" destId="{2EDCF193-E2A1-448C-A2EE-4E0078A43AFA}" srcOrd="1" destOrd="0" presId="urn:microsoft.com/office/officeart/2005/8/layout/list1"/>
    <dgm:cxn modelId="{8978F6FC-AA55-4755-A7ED-1ECA6165B99A}" type="presParOf" srcId="{597441E3-0D3E-482A-BBC2-DA731DC8D697}" destId="{79DAD359-1346-441E-9F03-66FC82FA3244}" srcOrd="5" destOrd="0" presId="urn:microsoft.com/office/officeart/2005/8/layout/list1"/>
    <dgm:cxn modelId="{0C5211F0-57BC-4146-B2DE-8A508F4344F9}" type="presParOf" srcId="{597441E3-0D3E-482A-BBC2-DA731DC8D697}" destId="{70FC1AC4-517B-473E-84B7-482928F5914C}" srcOrd="6"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BD7115-F7A2-4A20-B575-F7913987658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9C35C937-0BC9-4C22-82E8-E5005CE113C2}">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800" b="1" dirty="0" smtClean="0"/>
            <a:t>Conventions to be followed while naming a method are as follows:</a:t>
          </a:r>
          <a:endParaRPr lang="en-US" sz="1800" b="1" dirty="0"/>
        </a:p>
      </dgm:t>
    </dgm:pt>
    <dgm:pt modelId="{2368B629-92FD-4769-9409-2AACB2EDDE42}" type="parTrans" cxnId="{3C058108-925D-4647-AE75-E5CC5396B07C}">
      <dgm:prSet/>
      <dgm:spPr/>
      <dgm:t>
        <a:bodyPr/>
        <a:lstStyle/>
        <a:p>
          <a:endParaRPr lang="en-US"/>
        </a:p>
      </dgm:t>
    </dgm:pt>
    <dgm:pt modelId="{92DE21AC-FC75-4C2C-A212-CBC42F81D6D8}" type="sibTrans" cxnId="{3C058108-925D-4647-AE75-E5CC5396B07C}">
      <dgm:prSet/>
      <dgm:spPr/>
      <dgm:t>
        <a:bodyPr/>
        <a:lstStyle/>
        <a:p>
          <a:endParaRPr lang="en-US"/>
        </a:p>
      </dgm:t>
    </dgm:pt>
    <dgm:pt modelId="{CE86A968-012F-4BFF-9953-436F9DA5DD98}">
      <dgm:prSet custT="1"/>
      <dgm:spPr/>
      <dgm:t>
        <a:bodyPr/>
        <a:lstStyle/>
        <a:p>
          <a:r>
            <a:rPr lang="en-US" sz="1800" dirty="0" smtClean="0">
              <a:latin typeface="Calibri" pitchFamily="34" charset="0"/>
            </a:rPr>
            <a:t>Cannot be a Java keyword. </a:t>
          </a:r>
          <a:endParaRPr lang="en-US" sz="1800" dirty="0">
            <a:latin typeface="Calibri" pitchFamily="34" charset="0"/>
          </a:endParaRPr>
        </a:p>
      </dgm:t>
    </dgm:pt>
    <dgm:pt modelId="{118E87DC-82A9-4E0E-B662-37EFECF32675}" type="parTrans" cxnId="{D6EA9C34-A4C0-4A27-BDD4-0A18CB5678BA}">
      <dgm:prSet/>
      <dgm:spPr/>
      <dgm:t>
        <a:bodyPr/>
        <a:lstStyle/>
        <a:p>
          <a:endParaRPr lang="en-US"/>
        </a:p>
      </dgm:t>
    </dgm:pt>
    <dgm:pt modelId="{8194D2CD-5FC6-4BDB-AF59-11315D1ADCC9}" type="sibTrans" cxnId="{D6EA9C34-A4C0-4A27-BDD4-0A18CB5678BA}">
      <dgm:prSet/>
      <dgm:spPr/>
      <dgm:t>
        <a:bodyPr/>
        <a:lstStyle/>
        <a:p>
          <a:endParaRPr lang="en-US"/>
        </a:p>
      </dgm:t>
    </dgm:pt>
    <dgm:pt modelId="{BDE59BD7-9A0E-4800-9E00-071D2A075A20}">
      <dgm:prSet custT="1"/>
      <dgm:spPr/>
      <dgm:t>
        <a:bodyPr/>
        <a:lstStyle/>
        <a:p>
          <a:r>
            <a:rPr lang="en-US" sz="1800" dirty="0" smtClean="0">
              <a:latin typeface="Calibri" pitchFamily="34" charset="0"/>
            </a:rPr>
            <a:t>Cannot contain spaces. </a:t>
          </a:r>
        </a:p>
      </dgm:t>
    </dgm:pt>
    <dgm:pt modelId="{2519DF52-1243-4753-A0F7-9F273A992C8B}" type="parTrans" cxnId="{A5BC6108-231B-42A4-80BB-58EEA87F6184}">
      <dgm:prSet/>
      <dgm:spPr/>
      <dgm:t>
        <a:bodyPr/>
        <a:lstStyle/>
        <a:p>
          <a:endParaRPr lang="en-US"/>
        </a:p>
      </dgm:t>
    </dgm:pt>
    <dgm:pt modelId="{EB3C6F33-D3ED-452E-8256-59DB761DCC93}" type="sibTrans" cxnId="{A5BC6108-231B-42A4-80BB-58EEA87F6184}">
      <dgm:prSet/>
      <dgm:spPr/>
      <dgm:t>
        <a:bodyPr/>
        <a:lstStyle/>
        <a:p>
          <a:endParaRPr lang="en-US"/>
        </a:p>
      </dgm:t>
    </dgm:pt>
    <dgm:pt modelId="{FA3BE611-FBB0-4966-8828-33E08DDE1A7B}">
      <dgm:prSet custT="1"/>
      <dgm:spPr/>
      <dgm:t>
        <a:bodyPr/>
        <a:lstStyle/>
        <a:p>
          <a:r>
            <a:rPr lang="en-US" sz="1800" dirty="0" smtClean="0">
              <a:latin typeface="Calibri" pitchFamily="34" charset="0"/>
            </a:rPr>
            <a:t>Cannot begin with a digit. </a:t>
          </a:r>
        </a:p>
      </dgm:t>
    </dgm:pt>
    <dgm:pt modelId="{D8BB0CA6-2F8E-42F6-AF85-98EE676D5757}" type="parTrans" cxnId="{B73A9D3E-FB95-42A7-BEF7-3E207DC789B5}">
      <dgm:prSet/>
      <dgm:spPr/>
      <dgm:t>
        <a:bodyPr/>
        <a:lstStyle/>
        <a:p>
          <a:endParaRPr lang="en-US"/>
        </a:p>
      </dgm:t>
    </dgm:pt>
    <dgm:pt modelId="{DEA5C0CD-B3E5-4CC7-888E-39DF8E1F0EA1}" type="sibTrans" cxnId="{B73A9D3E-FB95-42A7-BEF7-3E207DC789B5}">
      <dgm:prSet/>
      <dgm:spPr/>
      <dgm:t>
        <a:bodyPr/>
        <a:lstStyle/>
        <a:p>
          <a:endParaRPr lang="en-US"/>
        </a:p>
      </dgm:t>
    </dgm:pt>
    <dgm:pt modelId="{178725E4-5E78-44B1-9C80-26EDF65ADA88}">
      <dgm:prSet custT="1"/>
      <dgm:spPr/>
      <dgm:t>
        <a:bodyPr/>
        <a:lstStyle/>
        <a:p>
          <a:r>
            <a:rPr lang="en-US" sz="1800" dirty="0" smtClean="0">
              <a:latin typeface="Calibri" pitchFamily="34" charset="0"/>
            </a:rPr>
            <a:t>Can begin with a letter, underscore, or a ‘</a:t>
          </a:r>
          <a:r>
            <a:rPr lang="en-US" sz="1800" dirty="0" smtClean="0">
              <a:latin typeface="Courier New" pitchFamily="49" charset="0"/>
              <a:cs typeface="Courier New" pitchFamily="49" charset="0"/>
            </a:rPr>
            <a:t>$</a:t>
          </a:r>
          <a:r>
            <a:rPr lang="en-US" sz="1800" dirty="0" smtClean="0">
              <a:latin typeface="Calibri" pitchFamily="34" charset="0"/>
            </a:rPr>
            <a:t>’ symbol. </a:t>
          </a:r>
        </a:p>
      </dgm:t>
    </dgm:pt>
    <dgm:pt modelId="{4F0A8708-8DDA-46D0-84D4-C93A19F8216E}" type="parTrans" cxnId="{907373AF-3CC1-4EBC-90A2-E357AE6B83EF}">
      <dgm:prSet/>
      <dgm:spPr/>
      <dgm:t>
        <a:bodyPr/>
        <a:lstStyle/>
        <a:p>
          <a:endParaRPr lang="en-US"/>
        </a:p>
      </dgm:t>
    </dgm:pt>
    <dgm:pt modelId="{F5912053-4045-4875-8B4B-159C4C6FABC9}" type="sibTrans" cxnId="{907373AF-3CC1-4EBC-90A2-E357AE6B83EF}">
      <dgm:prSet/>
      <dgm:spPr/>
      <dgm:t>
        <a:bodyPr/>
        <a:lstStyle/>
        <a:p>
          <a:endParaRPr lang="en-US"/>
        </a:p>
      </dgm:t>
    </dgm:pt>
    <dgm:pt modelId="{ECC35893-30F9-41B6-827B-ADAE1D16A800}">
      <dgm:prSet custT="1"/>
      <dgm:spPr/>
      <dgm:t>
        <a:bodyPr/>
        <a:lstStyle/>
        <a:p>
          <a:r>
            <a:rPr lang="en-US" sz="1800" dirty="0" smtClean="0">
              <a:latin typeface="Calibri" pitchFamily="34" charset="0"/>
            </a:rPr>
            <a:t>Should be a verb in lowercase. </a:t>
          </a:r>
        </a:p>
      </dgm:t>
    </dgm:pt>
    <dgm:pt modelId="{781E0531-DC95-46AE-92E1-986C36590967}" type="parTrans" cxnId="{64FB620F-D886-480F-8C04-6EEA387B2D72}">
      <dgm:prSet/>
      <dgm:spPr/>
      <dgm:t>
        <a:bodyPr/>
        <a:lstStyle/>
        <a:p>
          <a:endParaRPr lang="en-US"/>
        </a:p>
      </dgm:t>
    </dgm:pt>
    <dgm:pt modelId="{64C78050-B910-4AA3-B6C7-63DAFBB30B55}" type="sibTrans" cxnId="{64FB620F-D886-480F-8C04-6EEA387B2D72}">
      <dgm:prSet/>
      <dgm:spPr/>
      <dgm:t>
        <a:bodyPr/>
        <a:lstStyle/>
        <a:p>
          <a:endParaRPr lang="en-US"/>
        </a:p>
      </dgm:t>
    </dgm:pt>
    <dgm:pt modelId="{C387D581-77AB-4B9D-AB9E-BDFD27B483F8}">
      <dgm:prSet custT="1"/>
      <dgm:spPr/>
      <dgm:t>
        <a:bodyPr/>
        <a:lstStyle/>
        <a:p>
          <a:r>
            <a:rPr lang="en-US" sz="1800" dirty="0" smtClean="0">
              <a:latin typeface="Calibri" pitchFamily="34" charset="0"/>
            </a:rPr>
            <a:t>Should be descriptive and meaningful. </a:t>
          </a:r>
        </a:p>
      </dgm:t>
    </dgm:pt>
    <dgm:pt modelId="{249DC6F0-3026-44F3-BDBF-77A578100B5A}" type="parTrans" cxnId="{8B6B804D-D765-48F3-B75C-B00B62BE70BE}">
      <dgm:prSet/>
      <dgm:spPr/>
      <dgm:t>
        <a:bodyPr/>
        <a:lstStyle/>
        <a:p>
          <a:endParaRPr lang="en-US"/>
        </a:p>
      </dgm:t>
    </dgm:pt>
    <dgm:pt modelId="{144038DD-5B47-46C4-8188-42CC0C389D12}" type="sibTrans" cxnId="{8B6B804D-D765-48F3-B75C-B00B62BE70BE}">
      <dgm:prSet/>
      <dgm:spPr/>
      <dgm:t>
        <a:bodyPr/>
        <a:lstStyle/>
        <a:p>
          <a:endParaRPr lang="en-US"/>
        </a:p>
      </dgm:t>
    </dgm:pt>
    <dgm:pt modelId="{97F9A450-BCD4-4578-AF27-2C71E30D7ADD}">
      <dgm:prSet custT="1"/>
      <dgm:spPr/>
      <dgm:t>
        <a:bodyPr/>
        <a:lstStyle/>
        <a:p>
          <a:r>
            <a:rPr lang="en-US" sz="1800" dirty="0" smtClean="0">
              <a:latin typeface="Calibri" pitchFamily="34" charset="0"/>
            </a:rPr>
            <a:t>Should be a multi-word name that begins with a verb in lowercase, followed by adjectives, nouns, and so forth.  </a:t>
          </a:r>
        </a:p>
      </dgm:t>
    </dgm:pt>
    <dgm:pt modelId="{D21FEDE7-4B74-471A-8871-AEF285CF0101}" type="parTrans" cxnId="{1E620937-FDF4-446E-80DD-D0C1C0537EBE}">
      <dgm:prSet/>
      <dgm:spPr/>
      <dgm:t>
        <a:bodyPr/>
        <a:lstStyle/>
        <a:p>
          <a:endParaRPr lang="en-US"/>
        </a:p>
      </dgm:t>
    </dgm:pt>
    <dgm:pt modelId="{ACC0888C-42C8-4D50-A84C-4CD4C5990058}" type="sibTrans" cxnId="{1E620937-FDF4-446E-80DD-D0C1C0537EBE}">
      <dgm:prSet/>
      <dgm:spPr/>
      <dgm:t>
        <a:bodyPr/>
        <a:lstStyle/>
        <a:p>
          <a:endParaRPr lang="en-US"/>
        </a:p>
      </dgm:t>
    </dgm:pt>
    <dgm:pt modelId="{C43F9131-CA7F-44D0-974C-5E04B827B8B9}" type="pres">
      <dgm:prSet presAssocID="{42BD7115-F7A2-4A20-B575-F79139876581}" presName="linear" presStyleCnt="0">
        <dgm:presLayoutVars>
          <dgm:dir/>
          <dgm:animLvl val="lvl"/>
          <dgm:resizeHandles val="exact"/>
        </dgm:presLayoutVars>
      </dgm:prSet>
      <dgm:spPr/>
      <dgm:t>
        <a:bodyPr/>
        <a:lstStyle/>
        <a:p>
          <a:endParaRPr lang="en-US"/>
        </a:p>
      </dgm:t>
    </dgm:pt>
    <dgm:pt modelId="{5C4EE458-1AC9-4E99-A74F-63062935BB06}" type="pres">
      <dgm:prSet presAssocID="{9C35C937-0BC9-4C22-82E8-E5005CE113C2}" presName="parentLin" presStyleCnt="0"/>
      <dgm:spPr/>
    </dgm:pt>
    <dgm:pt modelId="{628C5637-218E-4A9C-8AA6-BDDAE6B28719}" type="pres">
      <dgm:prSet presAssocID="{9C35C937-0BC9-4C22-82E8-E5005CE113C2}" presName="parentLeftMargin" presStyleLbl="node1" presStyleIdx="0" presStyleCnt="1"/>
      <dgm:spPr/>
      <dgm:t>
        <a:bodyPr/>
        <a:lstStyle/>
        <a:p>
          <a:endParaRPr lang="en-US"/>
        </a:p>
      </dgm:t>
    </dgm:pt>
    <dgm:pt modelId="{28A8F581-A5F6-4007-B6D6-F5D8802CCBB9}" type="pres">
      <dgm:prSet presAssocID="{9C35C937-0BC9-4C22-82E8-E5005CE113C2}" presName="parentText" presStyleLbl="node1" presStyleIdx="0" presStyleCnt="1" custScaleX="142857" custScaleY="113709" custLinFactNeighborX="-100000" custLinFactNeighborY="-12901">
        <dgm:presLayoutVars>
          <dgm:chMax val="0"/>
          <dgm:bulletEnabled val="1"/>
        </dgm:presLayoutVars>
      </dgm:prSet>
      <dgm:spPr/>
      <dgm:t>
        <a:bodyPr/>
        <a:lstStyle/>
        <a:p>
          <a:endParaRPr lang="en-US"/>
        </a:p>
      </dgm:t>
    </dgm:pt>
    <dgm:pt modelId="{25D942D9-2A45-41FE-AD48-F2E5AF4750D2}" type="pres">
      <dgm:prSet presAssocID="{9C35C937-0BC9-4C22-82E8-E5005CE113C2}" presName="negativeSpace" presStyleCnt="0"/>
      <dgm:spPr/>
    </dgm:pt>
    <dgm:pt modelId="{08278C3F-2929-454C-92F9-70B2F413AEFB}" type="pres">
      <dgm:prSet presAssocID="{9C35C937-0BC9-4C22-82E8-E5005CE113C2}" presName="childText" presStyleLbl="conFgAcc1" presStyleIdx="0" presStyleCnt="1" custLinFactNeighborY="-11220">
        <dgm:presLayoutVars>
          <dgm:bulletEnabled val="1"/>
        </dgm:presLayoutVars>
      </dgm:prSet>
      <dgm:spPr/>
      <dgm:t>
        <a:bodyPr/>
        <a:lstStyle/>
        <a:p>
          <a:endParaRPr lang="en-US"/>
        </a:p>
      </dgm:t>
    </dgm:pt>
  </dgm:ptLst>
  <dgm:cxnLst>
    <dgm:cxn modelId="{64FB620F-D886-480F-8C04-6EEA387B2D72}" srcId="{9C35C937-0BC9-4C22-82E8-E5005CE113C2}" destId="{ECC35893-30F9-41B6-827B-ADAE1D16A800}" srcOrd="4" destOrd="0" parTransId="{781E0531-DC95-46AE-92E1-986C36590967}" sibTransId="{64C78050-B910-4AA3-B6C7-63DAFBB30B55}"/>
    <dgm:cxn modelId="{8B6B804D-D765-48F3-B75C-B00B62BE70BE}" srcId="{9C35C937-0BC9-4C22-82E8-E5005CE113C2}" destId="{C387D581-77AB-4B9D-AB9E-BDFD27B483F8}" srcOrd="5" destOrd="0" parTransId="{249DC6F0-3026-44F3-BDBF-77A578100B5A}" sibTransId="{144038DD-5B47-46C4-8188-42CC0C389D12}"/>
    <dgm:cxn modelId="{1E620937-FDF4-446E-80DD-D0C1C0537EBE}" srcId="{9C35C937-0BC9-4C22-82E8-E5005CE113C2}" destId="{97F9A450-BCD4-4578-AF27-2C71E30D7ADD}" srcOrd="6" destOrd="0" parTransId="{D21FEDE7-4B74-471A-8871-AEF285CF0101}" sibTransId="{ACC0888C-42C8-4D50-A84C-4CD4C5990058}"/>
    <dgm:cxn modelId="{316A8821-8EA4-42B9-B7E5-59594269ECEA}" type="presOf" srcId="{42BD7115-F7A2-4A20-B575-F79139876581}" destId="{C43F9131-CA7F-44D0-974C-5E04B827B8B9}" srcOrd="0" destOrd="0" presId="urn:microsoft.com/office/officeart/2005/8/layout/list1"/>
    <dgm:cxn modelId="{A5BC6108-231B-42A4-80BB-58EEA87F6184}" srcId="{9C35C937-0BC9-4C22-82E8-E5005CE113C2}" destId="{BDE59BD7-9A0E-4800-9E00-071D2A075A20}" srcOrd="1" destOrd="0" parTransId="{2519DF52-1243-4753-A0F7-9F273A992C8B}" sibTransId="{EB3C6F33-D3ED-452E-8256-59DB761DCC93}"/>
    <dgm:cxn modelId="{D6EA9C34-A4C0-4A27-BDD4-0A18CB5678BA}" srcId="{9C35C937-0BC9-4C22-82E8-E5005CE113C2}" destId="{CE86A968-012F-4BFF-9953-436F9DA5DD98}" srcOrd="0" destOrd="0" parTransId="{118E87DC-82A9-4E0E-B662-37EFECF32675}" sibTransId="{8194D2CD-5FC6-4BDB-AF59-11315D1ADCC9}"/>
    <dgm:cxn modelId="{76690D1B-5A91-4EF6-B8F1-C547E8FD44F9}" type="presOf" srcId="{9C35C937-0BC9-4C22-82E8-E5005CE113C2}" destId="{628C5637-218E-4A9C-8AA6-BDDAE6B28719}" srcOrd="0" destOrd="0" presId="urn:microsoft.com/office/officeart/2005/8/layout/list1"/>
    <dgm:cxn modelId="{3C058108-925D-4647-AE75-E5CC5396B07C}" srcId="{42BD7115-F7A2-4A20-B575-F79139876581}" destId="{9C35C937-0BC9-4C22-82E8-E5005CE113C2}" srcOrd="0" destOrd="0" parTransId="{2368B629-92FD-4769-9409-2AACB2EDDE42}" sibTransId="{92DE21AC-FC75-4C2C-A212-CBC42F81D6D8}"/>
    <dgm:cxn modelId="{575E9AF4-C2C0-4BA7-B8D4-DB970A6EAD8B}" type="presOf" srcId="{ECC35893-30F9-41B6-827B-ADAE1D16A800}" destId="{08278C3F-2929-454C-92F9-70B2F413AEFB}" srcOrd="0" destOrd="4" presId="urn:microsoft.com/office/officeart/2005/8/layout/list1"/>
    <dgm:cxn modelId="{F23F0B66-ADEC-4784-9D24-D6647F7A0587}" type="presOf" srcId="{178725E4-5E78-44B1-9C80-26EDF65ADA88}" destId="{08278C3F-2929-454C-92F9-70B2F413AEFB}" srcOrd="0" destOrd="3" presId="urn:microsoft.com/office/officeart/2005/8/layout/list1"/>
    <dgm:cxn modelId="{907373AF-3CC1-4EBC-90A2-E357AE6B83EF}" srcId="{9C35C937-0BC9-4C22-82E8-E5005CE113C2}" destId="{178725E4-5E78-44B1-9C80-26EDF65ADA88}" srcOrd="3" destOrd="0" parTransId="{4F0A8708-8DDA-46D0-84D4-C93A19F8216E}" sibTransId="{F5912053-4045-4875-8B4B-159C4C6FABC9}"/>
    <dgm:cxn modelId="{F1C745FA-A200-4B3C-AE79-04342BAE4948}" type="presOf" srcId="{C387D581-77AB-4B9D-AB9E-BDFD27B483F8}" destId="{08278C3F-2929-454C-92F9-70B2F413AEFB}" srcOrd="0" destOrd="5" presId="urn:microsoft.com/office/officeart/2005/8/layout/list1"/>
    <dgm:cxn modelId="{75272505-91E5-46FC-B099-0EADFF92DE0B}" type="presOf" srcId="{9C35C937-0BC9-4C22-82E8-E5005CE113C2}" destId="{28A8F581-A5F6-4007-B6D6-F5D8802CCBB9}" srcOrd="1" destOrd="0" presId="urn:microsoft.com/office/officeart/2005/8/layout/list1"/>
    <dgm:cxn modelId="{B73A9D3E-FB95-42A7-BEF7-3E207DC789B5}" srcId="{9C35C937-0BC9-4C22-82E8-E5005CE113C2}" destId="{FA3BE611-FBB0-4966-8828-33E08DDE1A7B}" srcOrd="2" destOrd="0" parTransId="{D8BB0CA6-2F8E-42F6-AF85-98EE676D5757}" sibTransId="{DEA5C0CD-B3E5-4CC7-888E-39DF8E1F0EA1}"/>
    <dgm:cxn modelId="{F2A08FEE-76DA-45F1-918A-884F19965146}" type="presOf" srcId="{FA3BE611-FBB0-4966-8828-33E08DDE1A7B}" destId="{08278C3F-2929-454C-92F9-70B2F413AEFB}" srcOrd="0" destOrd="2" presId="urn:microsoft.com/office/officeart/2005/8/layout/list1"/>
    <dgm:cxn modelId="{746F5D2E-1170-4860-A30A-ED955528B467}" type="presOf" srcId="{CE86A968-012F-4BFF-9953-436F9DA5DD98}" destId="{08278C3F-2929-454C-92F9-70B2F413AEFB}" srcOrd="0" destOrd="0" presId="urn:microsoft.com/office/officeart/2005/8/layout/list1"/>
    <dgm:cxn modelId="{63AC29A0-D1C8-4421-B528-5AFE38DCB54C}" type="presOf" srcId="{97F9A450-BCD4-4578-AF27-2C71E30D7ADD}" destId="{08278C3F-2929-454C-92F9-70B2F413AEFB}" srcOrd="0" destOrd="6" presId="urn:microsoft.com/office/officeart/2005/8/layout/list1"/>
    <dgm:cxn modelId="{8FA90CD6-0A4F-45C5-8F85-881D2314D5E7}" type="presOf" srcId="{BDE59BD7-9A0E-4800-9E00-071D2A075A20}" destId="{08278C3F-2929-454C-92F9-70B2F413AEFB}" srcOrd="0" destOrd="1" presId="urn:microsoft.com/office/officeart/2005/8/layout/list1"/>
    <dgm:cxn modelId="{ABAEA929-E64B-47D3-ADA1-CFEA0BA3D4EF}" type="presParOf" srcId="{C43F9131-CA7F-44D0-974C-5E04B827B8B9}" destId="{5C4EE458-1AC9-4E99-A74F-63062935BB06}" srcOrd="0" destOrd="0" presId="urn:microsoft.com/office/officeart/2005/8/layout/list1"/>
    <dgm:cxn modelId="{2D121373-509A-4734-9700-3C0101ECD632}" type="presParOf" srcId="{5C4EE458-1AC9-4E99-A74F-63062935BB06}" destId="{628C5637-218E-4A9C-8AA6-BDDAE6B28719}" srcOrd="0" destOrd="0" presId="urn:microsoft.com/office/officeart/2005/8/layout/list1"/>
    <dgm:cxn modelId="{E77E6548-FB21-4D1C-914E-094A8C3A3B0F}" type="presParOf" srcId="{5C4EE458-1AC9-4E99-A74F-63062935BB06}" destId="{28A8F581-A5F6-4007-B6D6-F5D8802CCBB9}" srcOrd="1" destOrd="0" presId="urn:microsoft.com/office/officeart/2005/8/layout/list1"/>
    <dgm:cxn modelId="{0F798AE4-66C4-45E1-A6FA-FB0C56959AB5}" type="presParOf" srcId="{C43F9131-CA7F-44D0-974C-5E04B827B8B9}" destId="{25D942D9-2A45-41FE-AD48-F2E5AF4750D2}" srcOrd="1" destOrd="0" presId="urn:microsoft.com/office/officeart/2005/8/layout/list1"/>
    <dgm:cxn modelId="{A02A45A6-F91D-4ECB-9616-0069FDB44A6F}" type="presParOf" srcId="{C43F9131-CA7F-44D0-974C-5E04B827B8B9}" destId="{08278C3F-2929-454C-92F9-70B2F413AEFB}" srcOrd="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2F6257-143F-4602-BCD9-91B1C9ACCDE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4ACE1658-1A2C-4CAB-B31E-7DBED2D508A5}">
      <dgm:prSet phldrT="[Text]" custT="1"/>
      <dgm:spPr/>
      <dgm:t>
        <a:bodyPr/>
        <a:lstStyle/>
        <a:p>
          <a:pPr algn="ctr"/>
          <a:r>
            <a:rPr lang="en-US" sz="2800" dirty="0" smtClean="0"/>
            <a:t> </a:t>
          </a:r>
          <a:r>
            <a:rPr lang="en-US" sz="2800" b="1" dirty="0" smtClean="0"/>
            <a:t>Stack	</a:t>
          </a:r>
          <a:endParaRPr lang="en-US" sz="2800" b="1" dirty="0"/>
        </a:p>
      </dgm:t>
    </dgm:pt>
    <dgm:pt modelId="{6641885C-906B-4DBE-A5EF-03820E59D07D}" type="parTrans" cxnId="{4170E12A-8183-40DD-A2A8-1D9F5D127C00}">
      <dgm:prSet/>
      <dgm:spPr/>
      <dgm:t>
        <a:bodyPr/>
        <a:lstStyle/>
        <a:p>
          <a:endParaRPr lang="en-US"/>
        </a:p>
      </dgm:t>
    </dgm:pt>
    <dgm:pt modelId="{D472CFD0-D8B4-4B68-AEB7-E74C97643429}" type="sibTrans" cxnId="{4170E12A-8183-40DD-A2A8-1D9F5D127C00}">
      <dgm:prSet/>
      <dgm:spPr/>
      <dgm:t>
        <a:bodyPr/>
        <a:lstStyle/>
        <a:p>
          <a:endParaRPr lang="en-US"/>
        </a:p>
      </dgm:t>
    </dgm:pt>
    <dgm:pt modelId="{01F18682-2B2E-49EB-AD76-52D9C61E3D76}">
      <dgm:prSet phldrT="[Text]" custT="1"/>
      <dgm:spPr/>
      <dgm:t>
        <a:bodyPr/>
        <a:lstStyle/>
        <a:p>
          <a:r>
            <a:rPr lang="en-US" sz="2000" dirty="0" smtClean="0">
              <a:latin typeface="Calibri" pitchFamily="34" charset="0"/>
            </a:rPr>
            <a:t>It is an area in the memory which stores object references and method information.</a:t>
          </a:r>
          <a:endParaRPr lang="en-US" sz="2000" dirty="0">
            <a:latin typeface="Calibri" pitchFamily="34" charset="0"/>
          </a:endParaRPr>
        </a:p>
      </dgm:t>
    </dgm:pt>
    <dgm:pt modelId="{63EACDEE-2B85-4877-BC6B-44C00DA9FBE3}" type="parTrans" cxnId="{E795C60F-7F7F-4B96-90A9-73452578BD33}">
      <dgm:prSet/>
      <dgm:spPr/>
      <dgm:t>
        <a:bodyPr/>
        <a:lstStyle/>
        <a:p>
          <a:endParaRPr lang="en-US"/>
        </a:p>
      </dgm:t>
    </dgm:pt>
    <dgm:pt modelId="{F292C761-B550-466D-A9B1-F269B1A948F8}" type="sibTrans" cxnId="{E795C60F-7F7F-4B96-90A9-73452578BD33}">
      <dgm:prSet/>
      <dgm:spPr/>
      <dgm:t>
        <a:bodyPr/>
        <a:lstStyle/>
        <a:p>
          <a:endParaRPr lang="en-US"/>
        </a:p>
      </dgm:t>
    </dgm:pt>
    <dgm:pt modelId="{6CD840FD-C682-4092-A29C-5CC90323B59B}">
      <dgm:prSet phldrT="[Text]" custT="1"/>
      <dgm:spPr/>
      <dgm:t>
        <a:bodyPr/>
        <a:lstStyle/>
        <a:p>
          <a:r>
            <a:rPr lang="en-US" sz="2000" dirty="0" smtClean="0">
              <a:latin typeface="Calibri" pitchFamily="34" charset="0"/>
            </a:rPr>
            <a:t>It stores parameters of a method and local variables.</a:t>
          </a:r>
          <a:endParaRPr lang="en-US" sz="2000" dirty="0">
            <a:latin typeface="Calibri" pitchFamily="34" charset="0"/>
          </a:endParaRPr>
        </a:p>
      </dgm:t>
    </dgm:pt>
    <dgm:pt modelId="{FC95A0A2-CBE6-4F82-9D18-89C5E71F8BA4}" type="parTrans" cxnId="{AF85EF36-606F-41A9-9C28-BD0FDD81BECC}">
      <dgm:prSet/>
      <dgm:spPr/>
      <dgm:t>
        <a:bodyPr/>
        <a:lstStyle/>
        <a:p>
          <a:endParaRPr lang="en-US"/>
        </a:p>
      </dgm:t>
    </dgm:pt>
    <dgm:pt modelId="{7F4C19A8-D6CB-41B1-BE48-3EF1FC31810F}" type="sibTrans" cxnId="{AF85EF36-606F-41A9-9C28-BD0FDD81BECC}">
      <dgm:prSet/>
      <dgm:spPr/>
      <dgm:t>
        <a:bodyPr/>
        <a:lstStyle/>
        <a:p>
          <a:endParaRPr lang="en-US"/>
        </a:p>
      </dgm:t>
    </dgm:pt>
    <dgm:pt modelId="{AE3B99BF-9E99-4EF8-97AD-54230F8365C3}">
      <dgm:prSet phldrT="[Text]" custT="1"/>
      <dgm:spPr/>
      <dgm:t>
        <a:bodyPr/>
        <a:lstStyle/>
        <a:p>
          <a:pPr algn="ctr"/>
          <a:r>
            <a:rPr lang="en-US" sz="2800" b="1" dirty="0" smtClean="0"/>
            <a:t>Heap</a:t>
          </a:r>
          <a:endParaRPr lang="en-US" sz="2800" b="1" dirty="0"/>
        </a:p>
      </dgm:t>
    </dgm:pt>
    <dgm:pt modelId="{6A579732-0DB6-467E-8568-761DC1A8CD7B}" type="parTrans" cxnId="{28D9E1DA-FAC5-497E-B184-B2C7792977A5}">
      <dgm:prSet/>
      <dgm:spPr/>
      <dgm:t>
        <a:bodyPr/>
        <a:lstStyle/>
        <a:p>
          <a:endParaRPr lang="en-US"/>
        </a:p>
      </dgm:t>
    </dgm:pt>
    <dgm:pt modelId="{3BE4221D-4A67-4F6D-AE1A-DF4E049AB207}" type="sibTrans" cxnId="{28D9E1DA-FAC5-497E-B184-B2C7792977A5}">
      <dgm:prSet/>
      <dgm:spPr/>
      <dgm:t>
        <a:bodyPr/>
        <a:lstStyle/>
        <a:p>
          <a:endParaRPr lang="en-US"/>
        </a:p>
      </dgm:t>
    </dgm:pt>
    <dgm:pt modelId="{D436025D-4BBD-4464-B6D4-A36F8B0C5E31}">
      <dgm:prSet phldrT="[Text]" custT="1"/>
      <dgm:spPr/>
      <dgm:t>
        <a:bodyPr/>
        <a:lstStyle/>
        <a:p>
          <a:r>
            <a:rPr lang="en-US" sz="2000" dirty="0" smtClean="0">
              <a:latin typeface="Calibri" pitchFamily="34" charset="0"/>
            </a:rPr>
            <a:t>It is area of memory deals with dynamic memory allocations.</a:t>
          </a:r>
          <a:endParaRPr lang="en-US" sz="2000" dirty="0">
            <a:latin typeface="Calibri" pitchFamily="34" charset="0"/>
          </a:endParaRPr>
        </a:p>
      </dgm:t>
    </dgm:pt>
    <dgm:pt modelId="{169F31D0-2CE8-4862-AA0F-1216CFFFF9CE}" type="parTrans" cxnId="{391819C1-6D5F-4661-A99E-E7847F620C52}">
      <dgm:prSet/>
      <dgm:spPr/>
      <dgm:t>
        <a:bodyPr/>
        <a:lstStyle/>
        <a:p>
          <a:endParaRPr lang="en-US"/>
        </a:p>
      </dgm:t>
    </dgm:pt>
    <dgm:pt modelId="{2B8AE74B-5E78-4C80-AF00-D294ED20D471}" type="sibTrans" cxnId="{391819C1-6D5F-4661-A99E-E7847F620C52}">
      <dgm:prSet/>
      <dgm:spPr/>
      <dgm:t>
        <a:bodyPr/>
        <a:lstStyle/>
        <a:p>
          <a:endParaRPr lang="en-US"/>
        </a:p>
      </dgm:t>
    </dgm:pt>
    <dgm:pt modelId="{FF0E0503-3281-4070-8491-D356D02E3A6B}">
      <dgm:prSet phldrT="[Text]" custT="1"/>
      <dgm:spPr/>
      <dgm:t>
        <a:bodyPr/>
        <a:lstStyle/>
        <a:p>
          <a:r>
            <a:rPr lang="en-US" sz="2000" dirty="0" smtClean="0">
              <a:latin typeface="Calibri" pitchFamily="34" charset="0"/>
            </a:rPr>
            <a:t>In Java, objects are allocated physical memory space on the heap at runtime, that is, whenever JVM executes the </a:t>
          </a:r>
          <a:r>
            <a:rPr lang="en-US" sz="2000" dirty="0" smtClean="0">
              <a:latin typeface="Courier New" pitchFamily="49" charset="0"/>
              <a:cs typeface="Courier New" pitchFamily="49" charset="0"/>
            </a:rPr>
            <a:t>new</a:t>
          </a:r>
          <a:r>
            <a:rPr lang="en-US" sz="2000" dirty="0" smtClean="0">
              <a:latin typeface="Calibri" pitchFamily="34" charset="0"/>
              <a:cs typeface="Courier New" pitchFamily="49" charset="0"/>
            </a:rPr>
            <a:t> </a:t>
          </a:r>
          <a:r>
            <a:rPr lang="en-US" sz="2000" dirty="0" smtClean="0">
              <a:latin typeface="Calibri" pitchFamily="34" charset="0"/>
            </a:rPr>
            <a:t>operator.</a:t>
          </a:r>
          <a:endParaRPr lang="en-US" sz="2000" dirty="0">
            <a:latin typeface="Calibri" pitchFamily="34" charset="0"/>
          </a:endParaRPr>
        </a:p>
      </dgm:t>
    </dgm:pt>
    <dgm:pt modelId="{7C4024BB-D303-4705-882B-5D9D61039E26}" type="parTrans" cxnId="{D55E1FEE-66EC-464B-8A8F-0283FC39EF0D}">
      <dgm:prSet/>
      <dgm:spPr/>
      <dgm:t>
        <a:bodyPr/>
        <a:lstStyle/>
        <a:p>
          <a:endParaRPr lang="en-US"/>
        </a:p>
      </dgm:t>
    </dgm:pt>
    <dgm:pt modelId="{5FC706AA-8786-40AC-8DB7-775C310FD3E8}" type="sibTrans" cxnId="{D55E1FEE-66EC-464B-8A8F-0283FC39EF0D}">
      <dgm:prSet/>
      <dgm:spPr/>
      <dgm:t>
        <a:bodyPr/>
        <a:lstStyle/>
        <a:p>
          <a:endParaRPr lang="en-US"/>
        </a:p>
      </dgm:t>
    </dgm:pt>
    <dgm:pt modelId="{CF3AC7FD-BFCF-4D92-9253-50F4FF115738}" type="pres">
      <dgm:prSet presAssocID="{F72F6257-143F-4602-BCD9-91B1C9ACCDEA}" presName="Name0" presStyleCnt="0">
        <dgm:presLayoutVars>
          <dgm:dir/>
          <dgm:animLvl val="lvl"/>
          <dgm:resizeHandles val="exact"/>
        </dgm:presLayoutVars>
      </dgm:prSet>
      <dgm:spPr/>
      <dgm:t>
        <a:bodyPr/>
        <a:lstStyle/>
        <a:p>
          <a:endParaRPr lang="en-US"/>
        </a:p>
      </dgm:t>
    </dgm:pt>
    <dgm:pt modelId="{040E611E-D034-4894-8C0F-C358FE2A54A7}" type="pres">
      <dgm:prSet presAssocID="{4ACE1658-1A2C-4CAB-B31E-7DBED2D508A5}" presName="linNode" presStyleCnt="0"/>
      <dgm:spPr/>
    </dgm:pt>
    <dgm:pt modelId="{158FD56D-C8A3-4241-97B1-54B754B0BB5A}" type="pres">
      <dgm:prSet presAssocID="{4ACE1658-1A2C-4CAB-B31E-7DBED2D508A5}" presName="parentText" presStyleLbl="node1" presStyleIdx="0" presStyleCnt="2" custScaleX="71340">
        <dgm:presLayoutVars>
          <dgm:chMax val="1"/>
          <dgm:bulletEnabled val="1"/>
        </dgm:presLayoutVars>
      </dgm:prSet>
      <dgm:spPr/>
      <dgm:t>
        <a:bodyPr/>
        <a:lstStyle/>
        <a:p>
          <a:endParaRPr lang="en-US"/>
        </a:p>
      </dgm:t>
    </dgm:pt>
    <dgm:pt modelId="{EF41BDB4-A563-46AD-A8AF-E4E6C2F3B413}" type="pres">
      <dgm:prSet presAssocID="{4ACE1658-1A2C-4CAB-B31E-7DBED2D508A5}" presName="descendantText" presStyleLbl="alignAccFollowNode1" presStyleIdx="0" presStyleCnt="2" custScaleX="116235">
        <dgm:presLayoutVars>
          <dgm:bulletEnabled val="1"/>
        </dgm:presLayoutVars>
      </dgm:prSet>
      <dgm:spPr/>
      <dgm:t>
        <a:bodyPr/>
        <a:lstStyle/>
        <a:p>
          <a:endParaRPr lang="en-US"/>
        </a:p>
      </dgm:t>
    </dgm:pt>
    <dgm:pt modelId="{BB0ABAED-0D55-4AE7-AEE8-EF15C41970D6}" type="pres">
      <dgm:prSet presAssocID="{D472CFD0-D8B4-4B68-AEB7-E74C97643429}" presName="sp" presStyleCnt="0"/>
      <dgm:spPr/>
    </dgm:pt>
    <dgm:pt modelId="{E6FB11E2-2D37-454A-8283-8E6890C3E514}" type="pres">
      <dgm:prSet presAssocID="{AE3B99BF-9E99-4EF8-97AD-54230F8365C3}" presName="linNode" presStyleCnt="0"/>
      <dgm:spPr/>
    </dgm:pt>
    <dgm:pt modelId="{77752503-968A-4F36-A48B-2039DA46F3AF}" type="pres">
      <dgm:prSet presAssocID="{AE3B99BF-9E99-4EF8-97AD-54230F8365C3}" presName="parentText" presStyleLbl="node1" presStyleIdx="1" presStyleCnt="2" custScaleX="71340">
        <dgm:presLayoutVars>
          <dgm:chMax val="1"/>
          <dgm:bulletEnabled val="1"/>
        </dgm:presLayoutVars>
      </dgm:prSet>
      <dgm:spPr/>
      <dgm:t>
        <a:bodyPr/>
        <a:lstStyle/>
        <a:p>
          <a:endParaRPr lang="en-US"/>
        </a:p>
      </dgm:t>
    </dgm:pt>
    <dgm:pt modelId="{1F748623-8288-4A3D-854E-87F2F0D23291}" type="pres">
      <dgm:prSet presAssocID="{AE3B99BF-9E99-4EF8-97AD-54230F8365C3}" presName="descendantText" presStyleLbl="alignAccFollowNode1" presStyleIdx="1" presStyleCnt="2" custScaleX="116235">
        <dgm:presLayoutVars>
          <dgm:bulletEnabled val="1"/>
        </dgm:presLayoutVars>
      </dgm:prSet>
      <dgm:spPr/>
      <dgm:t>
        <a:bodyPr/>
        <a:lstStyle/>
        <a:p>
          <a:endParaRPr lang="en-US"/>
        </a:p>
      </dgm:t>
    </dgm:pt>
  </dgm:ptLst>
  <dgm:cxnLst>
    <dgm:cxn modelId="{58F3F371-815F-4076-BD34-99FDE5CA0C6B}" type="presOf" srcId="{4ACE1658-1A2C-4CAB-B31E-7DBED2D508A5}" destId="{158FD56D-C8A3-4241-97B1-54B754B0BB5A}" srcOrd="0" destOrd="0" presId="urn:microsoft.com/office/officeart/2005/8/layout/vList5"/>
    <dgm:cxn modelId="{AF85EF36-606F-41A9-9C28-BD0FDD81BECC}" srcId="{4ACE1658-1A2C-4CAB-B31E-7DBED2D508A5}" destId="{6CD840FD-C682-4092-A29C-5CC90323B59B}" srcOrd="1" destOrd="0" parTransId="{FC95A0A2-CBE6-4F82-9D18-89C5E71F8BA4}" sibTransId="{7F4C19A8-D6CB-41B1-BE48-3EF1FC31810F}"/>
    <dgm:cxn modelId="{DC8733D8-3B26-4B0E-B2FB-37CE4C971469}" type="presOf" srcId="{D436025D-4BBD-4464-B6D4-A36F8B0C5E31}" destId="{1F748623-8288-4A3D-854E-87F2F0D23291}" srcOrd="0" destOrd="0" presId="urn:microsoft.com/office/officeart/2005/8/layout/vList5"/>
    <dgm:cxn modelId="{D55E1FEE-66EC-464B-8A8F-0283FC39EF0D}" srcId="{AE3B99BF-9E99-4EF8-97AD-54230F8365C3}" destId="{FF0E0503-3281-4070-8491-D356D02E3A6B}" srcOrd="1" destOrd="0" parTransId="{7C4024BB-D303-4705-882B-5D9D61039E26}" sibTransId="{5FC706AA-8786-40AC-8DB7-775C310FD3E8}"/>
    <dgm:cxn modelId="{2708478C-9F4A-48F5-8B07-7C95E4FF5266}" type="presOf" srcId="{AE3B99BF-9E99-4EF8-97AD-54230F8365C3}" destId="{77752503-968A-4F36-A48B-2039DA46F3AF}" srcOrd="0" destOrd="0" presId="urn:microsoft.com/office/officeart/2005/8/layout/vList5"/>
    <dgm:cxn modelId="{4170E12A-8183-40DD-A2A8-1D9F5D127C00}" srcId="{F72F6257-143F-4602-BCD9-91B1C9ACCDEA}" destId="{4ACE1658-1A2C-4CAB-B31E-7DBED2D508A5}" srcOrd="0" destOrd="0" parTransId="{6641885C-906B-4DBE-A5EF-03820E59D07D}" sibTransId="{D472CFD0-D8B4-4B68-AEB7-E74C97643429}"/>
    <dgm:cxn modelId="{C295F399-EEA6-48C1-BBCD-0261C8CFF9DC}" type="presOf" srcId="{FF0E0503-3281-4070-8491-D356D02E3A6B}" destId="{1F748623-8288-4A3D-854E-87F2F0D23291}" srcOrd="0" destOrd="1" presId="urn:microsoft.com/office/officeart/2005/8/layout/vList5"/>
    <dgm:cxn modelId="{3FC04DD5-9ACD-40E9-BA73-8D86B27FD25D}" type="presOf" srcId="{6CD840FD-C682-4092-A29C-5CC90323B59B}" destId="{EF41BDB4-A563-46AD-A8AF-E4E6C2F3B413}" srcOrd="0" destOrd="1" presId="urn:microsoft.com/office/officeart/2005/8/layout/vList5"/>
    <dgm:cxn modelId="{28D9E1DA-FAC5-497E-B184-B2C7792977A5}" srcId="{F72F6257-143F-4602-BCD9-91B1C9ACCDEA}" destId="{AE3B99BF-9E99-4EF8-97AD-54230F8365C3}" srcOrd="1" destOrd="0" parTransId="{6A579732-0DB6-467E-8568-761DC1A8CD7B}" sibTransId="{3BE4221D-4A67-4F6D-AE1A-DF4E049AB207}"/>
    <dgm:cxn modelId="{D9AFA966-8A7A-4853-85F1-5F71E4D3AEF0}" type="presOf" srcId="{F72F6257-143F-4602-BCD9-91B1C9ACCDEA}" destId="{CF3AC7FD-BFCF-4D92-9253-50F4FF115738}" srcOrd="0" destOrd="0" presId="urn:microsoft.com/office/officeart/2005/8/layout/vList5"/>
    <dgm:cxn modelId="{96C33BF7-1B88-4D9A-BE76-A291F16ACF40}" type="presOf" srcId="{01F18682-2B2E-49EB-AD76-52D9C61E3D76}" destId="{EF41BDB4-A563-46AD-A8AF-E4E6C2F3B413}" srcOrd="0" destOrd="0" presId="urn:microsoft.com/office/officeart/2005/8/layout/vList5"/>
    <dgm:cxn modelId="{391819C1-6D5F-4661-A99E-E7847F620C52}" srcId="{AE3B99BF-9E99-4EF8-97AD-54230F8365C3}" destId="{D436025D-4BBD-4464-B6D4-A36F8B0C5E31}" srcOrd="0" destOrd="0" parTransId="{169F31D0-2CE8-4862-AA0F-1216CFFFF9CE}" sibTransId="{2B8AE74B-5E78-4C80-AF00-D294ED20D471}"/>
    <dgm:cxn modelId="{E795C60F-7F7F-4B96-90A9-73452578BD33}" srcId="{4ACE1658-1A2C-4CAB-B31E-7DBED2D508A5}" destId="{01F18682-2B2E-49EB-AD76-52D9C61E3D76}" srcOrd="0" destOrd="0" parTransId="{63EACDEE-2B85-4877-BC6B-44C00DA9FBE3}" sibTransId="{F292C761-B550-466D-A9B1-F269B1A948F8}"/>
    <dgm:cxn modelId="{6437D907-45CD-463E-A7E1-F1147532A961}" type="presParOf" srcId="{CF3AC7FD-BFCF-4D92-9253-50F4FF115738}" destId="{040E611E-D034-4894-8C0F-C358FE2A54A7}" srcOrd="0" destOrd="0" presId="urn:microsoft.com/office/officeart/2005/8/layout/vList5"/>
    <dgm:cxn modelId="{38D80522-87FA-4E68-A4DF-1EB102EBAD13}" type="presParOf" srcId="{040E611E-D034-4894-8C0F-C358FE2A54A7}" destId="{158FD56D-C8A3-4241-97B1-54B754B0BB5A}" srcOrd="0" destOrd="0" presId="urn:microsoft.com/office/officeart/2005/8/layout/vList5"/>
    <dgm:cxn modelId="{EA0C82B4-6E25-4896-8B69-F4048E020B33}" type="presParOf" srcId="{040E611E-D034-4894-8C0F-C358FE2A54A7}" destId="{EF41BDB4-A563-46AD-A8AF-E4E6C2F3B413}" srcOrd="1" destOrd="0" presId="urn:microsoft.com/office/officeart/2005/8/layout/vList5"/>
    <dgm:cxn modelId="{0067AB84-E714-4AF9-9A96-68A1F85B732E}" type="presParOf" srcId="{CF3AC7FD-BFCF-4D92-9253-50F4FF115738}" destId="{BB0ABAED-0D55-4AE7-AEE8-EF15C41970D6}" srcOrd="1" destOrd="0" presId="urn:microsoft.com/office/officeart/2005/8/layout/vList5"/>
    <dgm:cxn modelId="{6DF67641-C2AF-4FCC-A302-8B5DD3FF20C4}" type="presParOf" srcId="{CF3AC7FD-BFCF-4D92-9253-50F4FF115738}" destId="{E6FB11E2-2D37-454A-8283-8E6890C3E514}" srcOrd="2" destOrd="0" presId="urn:microsoft.com/office/officeart/2005/8/layout/vList5"/>
    <dgm:cxn modelId="{8B19315E-8DCD-4289-978C-8D089AF0A54E}" type="presParOf" srcId="{E6FB11E2-2D37-454A-8283-8E6890C3E514}" destId="{77752503-968A-4F36-A48B-2039DA46F3AF}" srcOrd="0" destOrd="0" presId="urn:microsoft.com/office/officeart/2005/8/layout/vList5"/>
    <dgm:cxn modelId="{26E171D0-68BF-471D-968E-A2BCF31E3C7A}" type="presParOf" srcId="{E6FB11E2-2D37-454A-8283-8E6890C3E514}" destId="{1F748623-8288-4A3D-854E-87F2F0D23291}"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A9557B-BAD0-47AD-9D89-8040479CEA06}"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102CE981-AB4A-4752-BE95-BA9DD9056ADE}">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2800" b="1" dirty="0" smtClean="0">
              <a:latin typeface="Calibri" pitchFamily="34" charset="0"/>
            </a:rPr>
            <a:t>Encapsulation</a:t>
          </a:r>
          <a:endParaRPr lang="en-US" sz="2800" b="1" dirty="0">
            <a:latin typeface="Calibri" pitchFamily="34" charset="0"/>
          </a:endParaRPr>
        </a:p>
      </dgm:t>
    </dgm:pt>
    <dgm:pt modelId="{660DBC3D-35DF-43FA-B703-9C0B4A5CDE0B}" type="parTrans" cxnId="{42753873-365C-4787-B1CF-1D5DC6C8D5F3}">
      <dgm:prSet/>
      <dgm:spPr/>
      <dgm:t>
        <a:bodyPr/>
        <a:lstStyle/>
        <a:p>
          <a:endParaRPr lang="en-US"/>
        </a:p>
      </dgm:t>
    </dgm:pt>
    <dgm:pt modelId="{81BFF361-2DC0-42F3-855C-826D5E94171B}" type="sibTrans" cxnId="{42753873-365C-4787-B1CF-1D5DC6C8D5F3}">
      <dgm:prSet/>
      <dgm:spPr/>
      <dgm:t>
        <a:bodyPr/>
        <a:lstStyle/>
        <a:p>
          <a:endParaRPr lang="en-US"/>
        </a:p>
      </dgm:t>
    </dgm:pt>
    <dgm:pt modelId="{07667FCE-F5AC-4069-86F0-5B69BBF7A26B}">
      <dgm:prSet custT="1"/>
      <dgm:spPr/>
      <dgm:t>
        <a:bodyPr/>
        <a:lstStyle/>
        <a:p>
          <a:r>
            <a:rPr lang="en-US" sz="2000" dirty="0" smtClean="0">
              <a:latin typeface="Calibri" pitchFamily="34" charset="0"/>
            </a:rPr>
            <a:t>Implementation details of what a class contains need not be visible to other classes and objects that use it. </a:t>
          </a:r>
          <a:endParaRPr lang="en-US" sz="2000" dirty="0">
            <a:latin typeface="Calibri" pitchFamily="34" charset="0"/>
          </a:endParaRPr>
        </a:p>
      </dgm:t>
    </dgm:pt>
    <dgm:pt modelId="{E6C7DB63-E6CC-4C64-9500-8665FFA5EF49}" type="parTrans" cxnId="{C6B75B2D-0C2A-432F-A338-E9C7E10DDFD4}">
      <dgm:prSet/>
      <dgm:spPr/>
      <dgm:t>
        <a:bodyPr/>
        <a:lstStyle/>
        <a:p>
          <a:endParaRPr lang="en-US"/>
        </a:p>
      </dgm:t>
    </dgm:pt>
    <dgm:pt modelId="{14CF08CD-EA1D-4B66-8121-82D469565220}" type="sibTrans" cxnId="{C6B75B2D-0C2A-432F-A338-E9C7E10DDFD4}">
      <dgm:prSet/>
      <dgm:spPr/>
      <dgm:t>
        <a:bodyPr/>
        <a:lstStyle/>
        <a:p>
          <a:endParaRPr lang="en-US"/>
        </a:p>
      </dgm:t>
    </dgm:pt>
    <dgm:pt modelId="{EB7C821A-EF59-4BAA-B288-0853FA736EDB}">
      <dgm:prSet custT="1"/>
      <dgm:spPr/>
      <dgm:t>
        <a:bodyPr/>
        <a:lstStyle/>
        <a:p>
          <a:r>
            <a:rPr lang="en-US" sz="2000" dirty="0" smtClean="0">
              <a:latin typeface="Calibri" pitchFamily="34" charset="0"/>
            </a:rPr>
            <a:t>By hiding the implementation details about what is required to implement the specific operation in the class, the usage of operation becomes simple.</a:t>
          </a:r>
          <a:endParaRPr lang="en-US" sz="2000" dirty="0">
            <a:latin typeface="Calibri" pitchFamily="34" charset="0"/>
          </a:endParaRPr>
        </a:p>
      </dgm:t>
    </dgm:pt>
    <dgm:pt modelId="{7100A398-98AE-41E3-BAF2-322BA0061652}" type="parTrans" cxnId="{D7946A08-C2C8-429A-951E-A2662B285906}">
      <dgm:prSet/>
      <dgm:spPr/>
      <dgm:t>
        <a:bodyPr/>
        <a:lstStyle/>
        <a:p>
          <a:endParaRPr lang="en-US"/>
        </a:p>
      </dgm:t>
    </dgm:pt>
    <dgm:pt modelId="{A0CA5B21-B392-4E67-880D-327A06939CD4}" type="sibTrans" cxnId="{D7946A08-C2C8-429A-951E-A2662B285906}">
      <dgm:prSet/>
      <dgm:spPr/>
      <dgm:t>
        <a:bodyPr/>
        <a:lstStyle/>
        <a:p>
          <a:endParaRPr lang="en-US"/>
        </a:p>
      </dgm:t>
    </dgm:pt>
    <dgm:pt modelId="{DDA594B4-67B8-4E9D-895F-C9573973FB70}">
      <dgm:prSet custT="1"/>
      <dgm:spPr/>
      <dgm:t>
        <a:bodyPr/>
        <a:lstStyle/>
        <a:p>
          <a:r>
            <a:rPr lang="en-US" sz="2000" dirty="0" smtClean="0">
              <a:latin typeface="Calibri" pitchFamily="34" charset="0"/>
            </a:rPr>
            <a:t>It is a mechanism which binds code and data together in a class.</a:t>
          </a:r>
          <a:endParaRPr lang="en-US" sz="2000" dirty="0">
            <a:latin typeface="Calibri" pitchFamily="34" charset="0"/>
          </a:endParaRPr>
        </a:p>
      </dgm:t>
    </dgm:pt>
    <dgm:pt modelId="{FA22A62F-90CD-4BCC-AD4B-17C148D26625}" type="parTrans" cxnId="{862F0B98-A2E8-46AB-8108-9EB08FBA2BA9}">
      <dgm:prSet/>
      <dgm:spPr/>
      <dgm:t>
        <a:bodyPr/>
        <a:lstStyle/>
        <a:p>
          <a:endParaRPr lang="en-US"/>
        </a:p>
      </dgm:t>
    </dgm:pt>
    <dgm:pt modelId="{48455E16-1AB9-4F66-9AE8-6F79F1F810B7}" type="sibTrans" cxnId="{862F0B98-A2E8-46AB-8108-9EB08FBA2BA9}">
      <dgm:prSet/>
      <dgm:spPr/>
      <dgm:t>
        <a:bodyPr/>
        <a:lstStyle/>
        <a:p>
          <a:endParaRPr lang="en-US"/>
        </a:p>
      </dgm:t>
    </dgm:pt>
    <dgm:pt modelId="{C8B5DAA5-F476-4BA4-B5B7-4C923185D6D0}">
      <dgm:prSet custT="1"/>
      <dgm:spPr/>
      <dgm:t>
        <a:bodyPr/>
        <a:lstStyle/>
        <a:p>
          <a:r>
            <a:rPr lang="en-US" sz="2000" dirty="0" smtClean="0">
              <a:latin typeface="Calibri" pitchFamily="34" charset="0"/>
            </a:rPr>
            <a:t>Its main purpose is to achieve data hiding within a class which means: </a:t>
          </a:r>
          <a:endParaRPr lang="en-US" sz="2000" dirty="0">
            <a:latin typeface="Calibri" pitchFamily="34" charset="0"/>
          </a:endParaRPr>
        </a:p>
      </dgm:t>
    </dgm:pt>
    <dgm:pt modelId="{FAD61080-A237-4B12-8FD2-0D17AC2DE908}" type="parTrans" cxnId="{DA822DD9-347E-464B-9D86-D7F64AA7BB8B}">
      <dgm:prSet/>
      <dgm:spPr/>
      <dgm:t>
        <a:bodyPr/>
        <a:lstStyle/>
        <a:p>
          <a:endParaRPr lang="en-US"/>
        </a:p>
      </dgm:t>
    </dgm:pt>
    <dgm:pt modelId="{DDE22DA2-4F2B-48CE-B0CA-75ABABE083D0}" type="sibTrans" cxnId="{DA822DD9-347E-464B-9D86-D7F64AA7BB8B}">
      <dgm:prSet/>
      <dgm:spPr/>
      <dgm:t>
        <a:bodyPr/>
        <a:lstStyle/>
        <a:p>
          <a:endParaRPr lang="en-US"/>
        </a:p>
      </dgm:t>
    </dgm:pt>
    <dgm:pt modelId="{64E319F0-1CA0-4889-BEA4-4E33CD90C651}">
      <dgm:prSet custT="1"/>
      <dgm:spPr/>
      <dgm:t>
        <a:bodyPr/>
        <a:lstStyle/>
        <a:p>
          <a:r>
            <a:rPr lang="en-US" sz="2000" dirty="0" smtClean="0">
              <a:latin typeface="Calibri" pitchFamily="34" charset="0"/>
            </a:rPr>
            <a:t>Instead, only specific information can be made visible to the other components of the application and the rest can be hidden.</a:t>
          </a:r>
          <a:endParaRPr lang="en-US" sz="2000" dirty="0">
            <a:latin typeface="Calibri" pitchFamily="34" charset="0"/>
          </a:endParaRPr>
        </a:p>
      </dgm:t>
    </dgm:pt>
    <dgm:pt modelId="{67873A88-36E8-4AD7-A0DA-83F927F04B01}" type="parTrans" cxnId="{7229581C-0E08-46D1-968D-0EDA81B5F17E}">
      <dgm:prSet/>
      <dgm:spPr/>
      <dgm:t>
        <a:bodyPr/>
        <a:lstStyle/>
        <a:p>
          <a:endParaRPr lang="en-US"/>
        </a:p>
      </dgm:t>
    </dgm:pt>
    <dgm:pt modelId="{00F1256C-CB9D-4280-BBB8-9AA7E5351F1F}" type="sibTrans" cxnId="{7229581C-0E08-46D1-968D-0EDA81B5F17E}">
      <dgm:prSet/>
      <dgm:spPr/>
      <dgm:t>
        <a:bodyPr/>
        <a:lstStyle/>
        <a:p>
          <a:endParaRPr lang="en-US"/>
        </a:p>
      </dgm:t>
    </dgm:pt>
    <dgm:pt modelId="{EA41A1C0-4636-41F9-A5A5-B0B51323FBB6}" type="pres">
      <dgm:prSet presAssocID="{85A9557B-BAD0-47AD-9D89-8040479CEA06}" presName="linear" presStyleCnt="0">
        <dgm:presLayoutVars>
          <dgm:dir/>
          <dgm:animLvl val="lvl"/>
          <dgm:resizeHandles val="exact"/>
        </dgm:presLayoutVars>
      </dgm:prSet>
      <dgm:spPr/>
      <dgm:t>
        <a:bodyPr/>
        <a:lstStyle/>
        <a:p>
          <a:endParaRPr lang="en-US"/>
        </a:p>
      </dgm:t>
    </dgm:pt>
    <dgm:pt modelId="{674461D5-8B6F-4F9B-88CA-87DC9D31945A}" type="pres">
      <dgm:prSet presAssocID="{102CE981-AB4A-4752-BE95-BA9DD9056ADE}" presName="parentLin" presStyleCnt="0"/>
      <dgm:spPr/>
    </dgm:pt>
    <dgm:pt modelId="{825808B3-948C-4E4E-A1E0-C7B1AF6624AD}" type="pres">
      <dgm:prSet presAssocID="{102CE981-AB4A-4752-BE95-BA9DD9056ADE}" presName="parentLeftMargin" presStyleLbl="node1" presStyleIdx="0" presStyleCnt="1"/>
      <dgm:spPr/>
      <dgm:t>
        <a:bodyPr/>
        <a:lstStyle/>
        <a:p>
          <a:endParaRPr lang="en-US"/>
        </a:p>
      </dgm:t>
    </dgm:pt>
    <dgm:pt modelId="{76B3D993-477F-4133-9F71-C2F5A72715FF}" type="pres">
      <dgm:prSet presAssocID="{102CE981-AB4A-4752-BE95-BA9DD9056ADE}" presName="parentText" presStyleLbl="node1" presStyleIdx="0" presStyleCnt="1" custScaleX="48352" custScaleY="36514" custLinFactNeighborX="15385" custLinFactNeighborY="-25304">
        <dgm:presLayoutVars>
          <dgm:chMax val="0"/>
          <dgm:bulletEnabled val="1"/>
        </dgm:presLayoutVars>
      </dgm:prSet>
      <dgm:spPr/>
      <dgm:t>
        <a:bodyPr/>
        <a:lstStyle/>
        <a:p>
          <a:endParaRPr lang="en-US"/>
        </a:p>
      </dgm:t>
    </dgm:pt>
    <dgm:pt modelId="{9E1329FC-CC5F-4A6B-9F88-8CF87B000C90}" type="pres">
      <dgm:prSet presAssocID="{102CE981-AB4A-4752-BE95-BA9DD9056ADE}" presName="negativeSpace" presStyleCnt="0"/>
      <dgm:spPr/>
    </dgm:pt>
    <dgm:pt modelId="{8893B473-0103-4092-981C-984BEDEE441C}" type="pres">
      <dgm:prSet presAssocID="{102CE981-AB4A-4752-BE95-BA9DD9056ADE}" presName="childText" presStyleLbl="conFgAcc1" presStyleIdx="0" presStyleCnt="1" custLinFactNeighborY="23637">
        <dgm:presLayoutVars>
          <dgm:bulletEnabled val="1"/>
        </dgm:presLayoutVars>
      </dgm:prSet>
      <dgm:spPr/>
      <dgm:t>
        <a:bodyPr/>
        <a:lstStyle/>
        <a:p>
          <a:endParaRPr lang="en-US"/>
        </a:p>
      </dgm:t>
    </dgm:pt>
  </dgm:ptLst>
  <dgm:cxnLst>
    <dgm:cxn modelId="{AD0A8275-5798-449F-9020-BCF7669D2FDB}" type="presOf" srcId="{DDA594B4-67B8-4E9D-895F-C9573973FB70}" destId="{8893B473-0103-4092-981C-984BEDEE441C}" srcOrd="0" destOrd="0" presId="urn:microsoft.com/office/officeart/2005/8/layout/list1"/>
    <dgm:cxn modelId="{16350780-EE59-4368-A086-D1A2B25E0EFA}" type="presOf" srcId="{64E319F0-1CA0-4889-BEA4-4E33CD90C651}" destId="{8893B473-0103-4092-981C-984BEDEE441C}" srcOrd="0" destOrd="3" presId="urn:microsoft.com/office/officeart/2005/8/layout/list1"/>
    <dgm:cxn modelId="{DA822DD9-347E-464B-9D86-D7F64AA7BB8B}" srcId="{102CE981-AB4A-4752-BE95-BA9DD9056ADE}" destId="{C8B5DAA5-F476-4BA4-B5B7-4C923185D6D0}" srcOrd="1" destOrd="0" parTransId="{FAD61080-A237-4B12-8FD2-0D17AC2DE908}" sibTransId="{DDE22DA2-4F2B-48CE-B0CA-75ABABE083D0}"/>
    <dgm:cxn modelId="{79610D0C-79A0-454B-BBB1-9EC022A79FE0}" type="presOf" srcId="{C8B5DAA5-F476-4BA4-B5B7-4C923185D6D0}" destId="{8893B473-0103-4092-981C-984BEDEE441C}" srcOrd="0" destOrd="1" presId="urn:microsoft.com/office/officeart/2005/8/layout/list1"/>
    <dgm:cxn modelId="{0C2AA37E-7CB2-4720-AC80-771C6EDD8264}" type="presOf" srcId="{07667FCE-F5AC-4069-86F0-5B69BBF7A26B}" destId="{8893B473-0103-4092-981C-984BEDEE441C}" srcOrd="0" destOrd="2" presId="urn:microsoft.com/office/officeart/2005/8/layout/list1"/>
    <dgm:cxn modelId="{7ABBB270-D423-4EDA-A9BF-D834675CAD65}" type="presOf" srcId="{85A9557B-BAD0-47AD-9D89-8040479CEA06}" destId="{EA41A1C0-4636-41F9-A5A5-B0B51323FBB6}" srcOrd="0" destOrd="0" presId="urn:microsoft.com/office/officeart/2005/8/layout/list1"/>
    <dgm:cxn modelId="{D7946A08-C2C8-429A-951E-A2662B285906}" srcId="{102CE981-AB4A-4752-BE95-BA9DD9056ADE}" destId="{EB7C821A-EF59-4BAA-B288-0853FA736EDB}" srcOrd="2" destOrd="0" parTransId="{7100A398-98AE-41E3-BAF2-322BA0061652}" sibTransId="{A0CA5B21-B392-4E67-880D-327A06939CD4}"/>
    <dgm:cxn modelId="{8BD61BE8-A4C8-4B86-B5C0-E1CFCD0B5FA0}" type="presOf" srcId="{EB7C821A-EF59-4BAA-B288-0853FA736EDB}" destId="{8893B473-0103-4092-981C-984BEDEE441C}" srcOrd="0" destOrd="4" presId="urn:microsoft.com/office/officeart/2005/8/layout/list1"/>
    <dgm:cxn modelId="{14C311C5-4489-4867-B8F1-E4663F825BD9}" type="presOf" srcId="{102CE981-AB4A-4752-BE95-BA9DD9056ADE}" destId="{76B3D993-477F-4133-9F71-C2F5A72715FF}" srcOrd="1" destOrd="0" presId="urn:microsoft.com/office/officeart/2005/8/layout/list1"/>
    <dgm:cxn modelId="{7229581C-0E08-46D1-968D-0EDA81B5F17E}" srcId="{C8B5DAA5-F476-4BA4-B5B7-4C923185D6D0}" destId="{64E319F0-1CA0-4889-BEA4-4E33CD90C651}" srcOrd="1" destOrd="0" parTransId="{67873A88-36E8-4AD7-A0DA-83F927F04B01}" sibTransId="{00F1256C-CB9D-4280-BBB8-9AA7E5351F1F}"/>
    <dgm:cxn modelId="{42753873-365C-4787-B1CF-1D5DC6C8D5F3}" srcId="{85A9557B-BAD0-47AD-9D89-8040479CEA06}" destId="{102CE981-AB4A-4752-BE95-BA9DD9056ADE}" srcOrd="0" destOrd="0" parTransId="{660DBC3D-35DF-43FA-B703-9C0B4A5CDE0B}" sibTransId="{81BFF361-2DC0-42F3-855C-826D5E94171B}"/>
    <dgm:cxn modelId="{862F0B98-A2E8-46AB-8108-9EB08FBA2BA9}" srcId="{102CE981-AB4A-4752-BE95-BA9DD9056ADE}" destId="{DDA594B4-67B8-4E9D-895F-C9573973FB70}" srcOrd="0" destOrd="0" parTransId="{FA22A62F-90CD-4BCC-AD4B-17C148D26625}" sibTransId="{48455E16-1AB9-4F66-9AE8-6F79F1F810B7}"/>
    <dgm:cxn modelId="{C7A14C1E-7DB0-4ECE-94AD-0ACD9DCBBB04}" type="presOf" srcId="{102CE981-AB4A-4752-BE95-BA9DD9056ADE}" destId="{825808B3-948C-4E4E-A1E0-C7B1AF6624AD}" srcOrd="0" destOrd="0" presId="urn:microsoft.com/office/officeart/2005/8/layout/list1"/>
    <dgm:cxn modelId="{C6B75B2D-0C2A-432F-A338-E9C7E10DDFD4}" srcId="{C8B5DAA5-F476-4BA4-B5B7-4C923185D6D0}" destId="{07667FCE-F5AC-4069-86F0-5B69BBF7A26B}" srcOrd="0" destOrd="0" parTransId="{E6C7DB63-E6CC-4C64-9500-8665FFA5EF49}" sibTransId="{14CF08CD-EA1D-4B66-8121-82D469565220}"/>
    <dgm:cxn modelId="{AC0C62B3-A45C-4F0E-8478-7F9812EC63A5}" type="presParOf" srcId="{EA41A1C0-4636-41F9-A5A5-B0B51323FBB6}" destId="{674461D5-8B6F-4F9B-88CA-87DC9D31945A}" srcOrd="0" destOrd="0" presId="urn:microsoft.com/office/officeart/2005/8/layout/list1"/>
    <dgm:cxn modelId="{A6D3DC42-8879-486D-A3C4-854FAD043029}" type="presParOf" srcId="{674461D5-8B6F-4F9B-88CA-87DC9D31945A}" destId="{825808B3-948C-4E4E-A1E0-C7B1AF6624AD}" srcOrd="0" destOrd="0" presId="urn:microsoft.com/office/officeart/2005/8/layout/list1"/>
    <dgm:cxn modelId="{262046F5-3216-4D69-A9F0-8F2B1E3C7A11}" type="presParOf" srcId="{674461D5-8B6F-4F9B-88CA-87DC9D31945A}" destId="{76B3D993-477F-4133-9F71-C2F5A72715FF}" srcOrd="1" destOrd="0" presId="urn:microsoft.com/office/officeart/2005/8/layout/list1"/>
    <dgm:cxn modelId="{85B6FA67-D1F4-43AE-969E-B229A4E12465}" type="presParOf" srcId="{EA41A1C0-4636-41F9-A5A5-B0B51323FBB6}" destId="{9E1329FC-CC5F-4A6B-9F88-8CF87B000C90}" srcOrd="1" destOrd="0" presId="urn:microsoft.com/office/officeart/2005/8/layout/list1"/>
    <dgm:cxn modelId="{C3B9265E-CEE4-46FE-BB52-ED9EA6823770}" type="presParOf" srcId="{EA41A1C0-4636-41F9-A5A5-B0B51323FBB6}" destId="{8893B473-0103-4092-981C-984BEDEE441C}" srcOrd="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9E4402C-B4F9-483A-8C14-1E5FB2CC799B}" type="doc">
      <dgm:prSet loTypeId="urn:microsoft.com/office/officeart/2005/8/layout/vList5" loCatId="list" qsTypeId="urn:microsoft.com/office/officeart/2005/8/quickstyle/3d1" qsCatId="3D" csTypeId="urn:microsoft.com/office/officeart/2005/8/colors/colorful1" csCatId="colorful" phldr="1"/>
      <dgm:spPr/>
      <dgm:t>
        <a:bodyPr/>
        <a:lstStyle/>
        <a:p>
          <a:endParaRPr lang="en-US"/>
        </a:p>
      </dgm:t>
    </dgm:pt>
    <dgm:pt modelId="{F2C215F5-2A90-4725-9150-946859AE957D}">
      <dgm:prSet phldrT="[Text]" custT="1"/>
      <dgm:spPr/>
      <dgm:t>
        <a:bodyPr/>
        <a:lstStyle/>
        <a:p>
          <a:r>
            <a:rPr lang="en-US" sz="2400" b="1" dirty="0" smtClean="0"/>
            <a:t>public</a:t>
          </a:r>
          <a:endParaRPr lang="en-US" sz="2400" b="1" dirty="0"/>
        </a:p>
      </dgm:t>
    </dgm:pt>
    <dgm:pt modelId="{C8CF71A7-C6BA-4387-B9CD-ED746B3B430A}" type="parTrans" cxnId="{49351D81-1D0F-4EA2-A105-1E21DA84CB60}">
      <dgm:prSet/>
      <dgm:spPr/>
      <dgm:t>
        <a:bodyPr/>
        <a:lstStyle/>
        <a:p>
          <a:endParaRPr lang="en-US"/>
        </a:p>
      </dgm:t>
    </dgm:pt>
    <dgm:pt modelId="{42D54574-C200-4092-AC33-FE1400120FAA}" type="sibTrans" cxnId="{49351D81-1D0F-4EA2-A105-1E21DA84CB60}">
      <dgm:prSet/>
      <dgm:spPr/>
      <dgm:t>
        <a:bodyPr/>
        <a:lstStyle/>
        <a:p>
          <a:endParaRPr lang="en-US"/>
        </a:p>
      </dgm:t>
    </dgm:pt>
    <dgm:pt modelId="{36A2C5D4-6AB4-4E71-9793-D6A4766AB6E7}">
      <dgm:prSet phldrT="[Text]" custT="1"/>
      <dgm:spPr/>
      <dgm:t>
        <a:bodyPr/>
        <a:lstStyle/>
        <a:p>
          <a:r>
            <a:rPr lang="en-US" sz="1600" dirty="0" smtClean="0">
              <a:latin typeface="Calibri" pitchFamily="34" charset="0"/>
            </a:rPr>
            <a:t>Members declared as </a:t>
          </a:r>
          <a:r>
            <a:rPr lang="en-US" sz="1600" dirty="0" smtClean="0">
              <a:latin typeface="Calibri" pitchFamily="34" charset="0"/>
              <a:cs typeface="Courier New" pitchFamily="49" charset="0"/>
            </a:rPr>
            <a:t>public</a:t>
          </a:r>
          <a:r>
            <a:rPr lang="en-US" sz="1600" dirty="0" smtClean="0">
              <a:latin typeface="Calibri" pitchFamily="34" charset="0"/>
            </a:rPr>
            <a:t> can be accessed from anywhere in the class as well as from other classes. </a:t>
          </a:r>
          <a:endParaRPr lang="en-US" sz="1600" dirty="0">
            <a:latin typeface="Calibri" pitchFamily="34" charset="0"/>
          </a:endParaRPr>
        </a:p>
      </dgm:t>
    </dgm:pt>
    <dgm:pt modelId="{D5F80BF5-6894-494A-A41C-43B923EBF8AC}" type="parTrans" cxnId="{4194FDBD-A469-4281-BF65-90E38343EF4C}">
      <dgm:prSet/>
      <dgm:spPr/>
      <dgm:t>
        <a:bodyPr/>
        <a:lstStyle/>
        <a:p>
          <a:endParaRPr lang="en-US"/>
        </a:p>
      </dgm:t>
    </dgm:pt>
    <dgm:pt modelId="{8A2973F0-CCBB-4EDD-8C6D-E7CD95DE4449}" type="sibTrans" cxnId="{4194FDBD-A469-4281-BF65-90E38343EF4C}">
      <dgm:prSet/>
      <dgm:spPr/>
      <dgm:t>
        <a:bodyPr/>
        <a:lstStyle/>
        <a:p>
          <a:endParaRPr lang="en-US"/>
        </a:p>
      </dgm:t>
    </dgm:pt>
    <dgm:pt modelId="{397F46F1-A2E4-4F2C-BBF5-1A5D8B588144}">
      <dgm:prSet phldrT="[Text]" custT="1"/>
      <dgm:spPr/>
      <dgm:t>
        <a:bodyPr/>
        <a:lstStyle/>
        <a:p>
          <a:r>
            <a:rPr lang="en-US" sz="2400" b="1" dirty="0" smtClean="0"/>
            <a:t>private</a:t>
          </a:r>
          <a:endParaRPr lang="en-US" sz="2400" b="1" dirty="0"/>
        </a:p>
      </dgm:t>
    </dgm:pt>
    <dgm:pt modelId="{4AB36FB7-2D28-4034-BDB4-538BCF0FC0B6}" type="parTrans" cxnId="{EFBF3351-BA1A-4E45-B3E8-E0B0EAEF27A8}">
      <dgm:prSet/>
      <dgm:spPr/>
      <dgm:t>
        <a:bodyPr/>
        <a:lstStyle/>
        <a:p>
          <a:endParaRPr lang="en-US"/>
        </a:p>
      </dgm:t>
    </dgm:pt>
    <dgm:pt modelId="{883B80EE-861D-4894-AD71-85700850E88D}" type="sibTrans" cxnId="{EFBF3351-BA1A-4E45-B3E8-E0B0EAEF27A8}">
      <dgm:prSet/>
      <dgm:spPr/>
      <dgm:t>
        <a:bodyPr/>
        <a:lstStyle/>
        <a:p>
          <a:endParaRPr lang="en-US"/>
        </a:p>
      </dgm:t>
    </dgm:pt>
    <dgm:pt modelId="{19ADC9FD-7EDC-442E-A1CA-66CFEE3EF134}">
      <dgm:prSet phldrT="[Text]" custT="1"/>
      <dgm:spPr/>
      <dgm:t>
        <a:bodyPr/>
        <a:lstStyle/>
        <a:p>
          <a:r>
            <a:rPr lang="en-US" sz="1600" dirty="0" smtClean="0">
              <a:latin typeface="Calibri" pitchFamily="34" charset="0"/>
            </a:rPr>
            <a:t>Members are accessible only from within the class in which they are declared. </a:t>
          </a:r>
          <a:endParaRPr lang="en-US" sz="1600" dirty="0">
            <a:latin typeface="Calibri" pitchFamily="34" charset="0"/>
          </a:endParaRPr>
        </a:p>
      </dgm:t>
    </dgm:pt>
    <dgm:pt modelId="{DDC2D163-3CD2-41BB-B400-DE000DB745CD}" type="parTrans" cxnId="{CA1A667C-E7FF-49A5-9D18-E37285A97DD5}">
      <dgm:prSet/>
      <dgm:spPr/>
      <dgm:t>
        <a:bodyPr/>
        <a:lstStyle/>
        <a:p>
          <a:endParaRPr lang="en-US"/>
        </a:p>
      </dgm:t>
    </dgm:pt>
    <dgm:pt modelId="{AA4A3896-96B1-4FBC-9524-63FDBB68F5CC}" type="sibTrans" cxnId="{CA1A667C-E7FF-49A5-9D18-E37285A97DD5}">
      <dgm:prSet/>
      <dgm:spPr/>
      <dgm:t>
        <a:bodyPr/>
        <a:lstStyle/>
        <a:p>
          <a:endParaRPr lang="en-US"/>
        </a:p>
      </dgm:t>
    </dgm:pt>
    <dgm:pt modelId="{8651FE89-2863-41CC-A79C-274E2DE75CEE}">
      <dgm:prSet phldrT="[Text]" custT="1"/>
      <dgm:spPr/>
      <dgm:t>
        <a:bodyPr/>
        <a:lstStyle/>
        <a:p>
          <a:r>
            <a:rPr lang="en-US" sz="2400" b="1" dirty="0" smtClean="0"/>
            <a:t>protected</a:t>
          </a:r>
          <a:endParaRPr lang="en-US" sz="2400" b="1" dirty="0"/>
        </a:p>
      </dgm:t>
    </dgm:pt>
    <dgm:pt modelId="{FE910C5E-9D61-4AC0-B4A5-848CBAC84773}" type="parTrans" cxnId="{FE4E09E9-82A4-4908-ADCA-7E9DAC8FD12F}">
      <dgm:prSet/>
      <dgm:spPr/>
      <dgm:t>
        <a:bodyPr/>
        <a:lstStyle/>
        <a:p>
          <a:endParaRPr lang="en-US"/>
        </a:p>
      </dgm:t>
    </dgm:pt>
    <dgm:pt modelId="{0947B366-FAA4-464E-9BAE-6B83E444A130}" type="sibTrans" cxnId="{FE4E09E9-82A4-4908-ADCA-7E9DAC8FD12F}">
      <dgm:prSet/>
      <dgm:spPr/>
      <dgm:t>
        <a:bodyPr/>
        <a:lstStyle/>
        <a:p>
          <a:endParaRPr lang="en-US"/>
        </a:p>
      </dgm:t>
    </dgm:pt>
    <dgm:pt modelId="{3F64F2B4-293E-4A0F-8190-36270DDFCE38}">
      <dgm:prSet phldrT="[Text]" custT="1"/>
      <dgm:spPr/>
      <dgm:t>
        <a:bodyPr/>
        <a:lstStyle/>
        <a:p>
          <a:r>
            <a:rPr lang="en-US" sz="1600" dirty="0" smtClean="0">
              <a:latin typeface="Calibri" pitchFamily="34" charset="0"/>
            </a:rPr>
            <a:t>Members to be accessible from within the class as well as from within the derived classes.</a:t>
          </a:r>
          <a:endParaRPr lang="en-US" sz="1600" dirty="0">
            <a:latin typeface="Calibri" pitchFamily="34" charset="0"/>
          </a:endParaRPr>
        </a:p>
      </dgm:t>
    </dgm:pt>
    <dgm:pt modelId="{13C3B3B2-AF69-4317-B8FD-D2541829A086}" type="parTrans" cxnId="{C08E6143-D656-4BD8-9C6A-C2F1007EFD8A}">
      <dgm:prSet/>
      <dgm:spPr/>
      <dgm:t>
        <a:bodyPr/>
        <a:lstStyle/>
        <a:p>
          <a:endParaRPr lang="en-US"/>
        </a:p>
      </dgm:t>
    </dgm:pt>
    <dgm:pt modelId="{D32B4A97-4B2F-44D1-B6D3-83D1048E1B54}" type="sibTrans" cxnId="{C08E6143-D656-4BD8-9C6A-C2F1007EFD8A}">
      <dgm:prSet/>
      <dgm:spPr/>
      <dgm:t>
        <a:bodyPr/>
        <a:lstStyle/>
        <a:p>
          <a:endParaRPr lang="en-US"/>
        </a:p>
      </dgm:t>
    </dgm:pt>
    <dgm:pt modelId="{233B13C6-116B-4E07-83E6-ADFF69270F3A}">
      <dgm:prSet phldrT="[Text]" custT="1"/>
      <dgm:spPr/>
      <dgm:t>
        <a:bodyPr/>
        <a:lstStyle/>
        <a:p>
          <a:r>
            <a:rPr lang="en-US" sz="2400" b="1" dirty="0" smtClean="0"/>
            <a:t>package (default)</a:t>
          </a:r>
          <a:endParaRPr lang="en-US" sz="2400" b="1" dirty="0"/>
        </a:p>
      </dgm:t>
    </dgm:pt>
    <dgm:pt modelId="{DCDA36E4-FD2C-4E0F-B7CE-0A7EEEE7E0DB}" type="parTrans" cxnId="{E9B01CD2-4A29-4C8C-AB69-06EF419AE0D1}">
      <dgm:prSet/>
      <dgm:spPr/>
      <dgm:t>
        <a:bodyPr/>
        <a:lstStyle/>
        <a:p>
          <a:endParaRPr lang="en-US"/>
        </a:p>
      </dgm:t>
    </dgm:pt>
    <dgm:pt modelId="{AADA5180-486C-492F-B7A3-CB9E703E54EC}" type="sibTrans" cxnId="{E9B01CD2-4A29-4C8C-AB69-06EF419AE0D1}">
      <dgm:prSet/>
      <dgm:spPr/>
      <dgm:t>
        <a:bodyPr/>
        <a:lstStyle/>
        <a:p>
          <a:endParaRPr lang="en-US"/>
        </a:p>
      </dgm:t>
    </dgm:pt>
    <dgm:pt modelId="{257CBBB4-8197-4E64-A16C-3F111F386867}">
      <dgm:prSet phldrT="[Text]" custT="1"/>
      <dgm:spPr/>
      <dgm:t>
        <a:bodyPr/>
        <a:lstStyle/>
        <a:p>
          <a:r>
            <a:rPr lang="en-US" sz="1600" dirty="0" smtClean="0">
              <a:latin typeface="Calibri" pitchFamily="34" charset="0"/>
            </a:rPr>
            <a:t>Allows only the public members of a class to be accessible to all the classes present within the same package. </a:t>
          </a:r>
          <a:endParaRPr lang="en-US" sz="1600" dirty="0">
            <a:latin typeface="Calibri" pitchFamily="34" charset="0"/>
          </a:endParaRPr>
        </a:p>
      </dgm:t>
    </dgm:pt>
    <dgm:pt modelId="{9F39DBD1-5E45-438B-BEF4-4D6EB15CEFDA}" type="parTrans" cxnId="{D9C224DA-4991-407E-87C6-BB44372ED7B7}">
      <dgm:prSet/>
      <dgm:spPr/>
      <dgm:t>
        <a:bodyPr/>
        <a:lstStyle/>
        <a:p>
          <a:endParaRPr lang="en-US"/>
        </a:p>
      </dgm:t>
    </dgm:pt>
    <dgm:pt modelId="{3CB6FE99-0E54-4443-934A-F3CA0C2739B0}" type="sibTrans" cxnId="{D9C224DA-4991-407E-87C6-BB44372ED7B7}">
      <dgm:prSet/>
      <dgm:spPr/>
      <dgm:t>
        <a:bodyPr/>
        <a:lstStyle/>
        <a:p>
          <a:endParaRPr lang="en-US"/>
        </a:p>
      </dgm:t>
    </dgm:pt>
    <dgm:pt modelId="{4E436CF7-BFA9-4851-AB9B-15C06F594036}">
      <dgm:prSet phldrT="[Text]" custT="1"/>
      <dgm:spPr/>
      <dgm:t>
        <a:bodyPr/>
        <a:lstStyle/>
        <a:p>
          <a:r>
            <a:rPr lang="en-US" sz="1600" dirty="0" smtClean="0">
              <a:latin typeface="Calibri" pitchFamily="34" charset="0"/>
            </a:rPr>
            <a:t>This is the default access level for all the members of the class. </a:t>
          </a:r>
          <a:endParaRPr lang="en-US" sz="1600" dirty="0">
            <a:latin typeface="Calibri" pitchFamily="34" charset="0"/>
          </a:endParaRPr>
        </a:p>
      </dgm:t>
    </dgm:pt>
    <dgm:pt modelId="{A8F6A8CA-D0EC-401B-9950-B34EB6133796}" type="parTrans" cxnId="{03D3884B-7E18-48D2-9961-5D4AB0506F2C}">
      <dgm:prSet/>
      <dgm:spPr/>
      <dgm:t>
        <a:bodyPr/>
        <a:lstStyle/>
        <a:p>
          <a:endParaRPr lang="en-US"/>
        </a:p>
      </dgm:t>
    </dgm:pt>
    <dgm:pt modelId="{DDA68309-C44F-4723-AC95-E92BEB86134C}" type="sibTrans" cxnId="{03D3884B-7E18-48D2-9961-5D4AB0506F2C}">
      <dgm:prSet/>
      <dgm:spPr/>
      <dgm:t>
        <a:bodyPr/>
        <a:lstStyle/>
        <a:p>
          <a:endParaRPr lang="en-US"/>
        </a:p>
      </dgm:t>
    </dgm:pt>
    <dgm:pt modelId="{87E3954D-FBAC-4DE0-87A5-0EE1A04986A3}" type="pres">
      <dgm:prSet presAssocID="{E9E4402C-B4F9-483A-8C14-1E5FB2CC799B}" presName="Name0" presStyleCnt="0">
        <dgm:presLayoutVars>
          <dgm:dir/>
          <dgm:animLvl val="lvl"/>
          <dgm:resizeHandles val="exact"/>
        </dgm:presLayoutVars>
      </dgm:prSet>
      <dgm:spPr/>
      <dgm:t>
        <a:bodyPr/>
        <a:lstStyle/>
        <a:p>
          <a:endParaRPr lang="en-US"/>
        </a:p>
      </dgm:t>
    </dgm:pt>
    <dgm:pt modelId="{B496A890-6F1F-42B1-A204-A156550CEC0E}" type="pres">
      <dgm:prSet presAssocID="{F2C215F5-2A90-4725-9150-946859AE957D}" presName="linNode" presStyleCnt="0"/>
      <dgm:spPr/>
    </dgm:pt>
    <dgm:pt modelId="{9E88754B-2E53-4C59-9A77-1D56BBEF262F}" type="pres">
      <dgm:prSet presAssocID="{F2C215F5-2A90-4725-9150-946859AE957D}" presName="parentText" presStyleLbl="node1" presStyleIdx="0" presStyleCnt="4" custScaleY="64889">
        <dgm:presLayoutVars>
          <dgm:chMax val="1"/>
          <dgm:bulletEnabled val="1"/>
        </dgm:presLayoutVars>
      </dgm:prSet>
      <dgm:spPr/>
      <dgm:t>
        <a:bodyPr/>
        <a:lstStyle/>
        <a:p>
          <a:endParaRPr lang="en-US"/>
        </a:p>
      </dgm:t>
    </dgm:pt>
    <dgm:pt modelId="{889F949F-AA69-466B-B1DD-77C3BB18B49E}" type="pres">
      <dgm:prSet presAssocID="{F2C215F5-2A90-4725-9150-946859AE957D}" presName="descendantText" presStyleLbl="alignAccFollowNode1" presStyleIdx="0" presStyleCnt="4" custScaleY="107540">
        <dgm:presLayoutVars>
          <dgm:bulletEnabled val="1"/>
        </dgm:presLayoutVars>
      </dgm:prSet>
      <dgm:spPr/>
      <dgm:t>
        <a:bodyPr/>
        <a:lstStyle/>
        <a:p>
          <a:endParaRPr lang="en-US"/>
        </a:p>
      </dgm:t>
    </dgm:pt>
    <dgm:pt modelId="{FC69F9EB-0AEA-4925-8D99-4C0CD6F5271C}" type="pres">
      <dgm:prSet presAssocID="{42D54574-C200-4092-AC33-FE1400120FAA}" presName="sp" presStyleCnt="0"/>
      <dgm:spPr/>
    </dgm:pt>
    <dgm:pt modelId="{45A67236-4CCE-46D2-AE8D-233D177025AD}" type="pres">
      <dgm:prSet presAssocID="{397F46F1-A2E4-4F2C-BBF5-1A5D8B588144}" presName="linNode" presStyleCnt="0"/>
      <dgm:spPr/>
    </dgm:pt>
    <dgm:pt modelId="{B423140D-FD90-4235-9607-AB710D836B60}" type="pres">
      <dgm:prSet presAssocID="{397F46F1-A2E4-4F2C-BBF5-1A5D8B588144}" presName="parentText" presStyleLbl="node1" presStyleIdx="1" presStyleCnt="4" custScaleY="81899">
        <dgm:presLayoutVars>
          <dgm:chMax val="1"/>
          <dgm:bulletEnabled val="1"/>
        </dgm:presLayoutVars>
      </dgm:prSet>
      <dgm:spPr/>
      <dgm:t>
        <a:bodyPr/>
        <a:lstStyle/>
        <a:p>
          <a:endParaRPr lang="en-US"/>
        </a:p>
      </dgm:t>
    </dgm:pt>
    <dgm:pt modelId="{E4E4E1ED-E3DD-4870-BADE-AE903AEEB0D7}" type="pres">
      <dgm:prSet presAssocID="{397F46F1-A2E4-4F2C-BBF5-1A5D8B588144}" presName="descendantText" presStyleLbl="alignAccFollowNode1" presStyleIdx="1" presStyleCnt="4" custScaleY="105104">
        <dgm:presLayoutVars>
          <dgm:bulletEnabled val="1"/>
        </dgm:presLayoutVars>
      </dgm:prSet>
      <dgm:spPr/>
      <dgm:t>
        <a:bodyPr/>
        <a:lstStyle/>
        <a:p>
          <a:endParaRPr lang="en-US"/>
        </a:p>
      </dgm:t>
    </dgm:pt>
    <dgm:pt modelId="{3461B30D-F87C-4F19-B8C2-E4910F77133B}" type="pres">
      <dgm:prSet presAssocID="{883B80EE-861D-4894-AD71-85700850E88D}" presName="sp" presStyleCnt="0"/>
      <dgm:spPr/>
    </dgm:pt>
    <dgm:pt modelId="{8B4922AF-B184-40C0-B2CA-1C1D341CCDB3}" type="pres">
      <dgm:prSet presAssocID="{8651FE89-2863-41CC-A79C-274E2DE75CEE}" presName="linNode" presStyleCnt="0"/>
      <dgm:spPr/>
    </dgm:pt>
    <dgm:pt modelId="{D4046984-4B1B-4A3F-9F49-AC98E9A58011}" type="pres">
      <dgm:prSet presAssocID="{8651FE89-2863-41CC-A79C-274E2DE75CEE}" presName="parentText" presStyleLbl="node1" presStyleIdx="2" presStyleCnt="4" custScaleY="68441" custLinFactNeighborY="9800">
        <dgm:presLayoutVars>
          <dgm:chMax val="1"/>
          <dgm:bulletEnabled val="1"/>
        </dgm:presLayoutVars>
      </dgm:prSet>
      <dgm:spPr/>
      <dgm:t>
        <a:bodyPr/>
        <a:lstStyle/>
        <a:p>
          <a:endParaRPr lang="en-US"/>
        </a:p>
      </dgm:t>
    </dgm:pt>
    <dgm:pt modelId="{B3493FD7-579D-43AE-99B1-2A727C4AFF08}" type="pres">
      <dgm:prSet presAssocID="{8651FE89-2863-41CC-A79C-274E2DE75CEE}" presName="descendantText" presStyleLbl="alignAccFollowNode1" presStyleIdx="2" presStyleCnt="4">
        <dgm:presLayoutVars>
          <dgm:bulletEnabled val="1"/>
        </dgm:presLayoutVars>
      </dgm:prSet>
      <dgm:spPr/>
      <dgm:t>
        <a:bodyPr/>
        <a:lstStyle/>
        <a:p>
          <a:endParaRPr lang="en-US"/>
        </a:p>
      </dgm:t>
    </dgm:pt>
    <dgm:pt modelId="{290B9F9D-6C21-4EC6-B3D9-3AAAEAA1F5F6}" type="pres">
      <dgm:prSet presAssocID="{0947B366-FAA4-464E-9BAE-6B83E444A130}" presName="sp" presStyleCnt="0"/>
      <dgm:spPr/>
    </dgm:pt>
    <dgm:pt modelId="{90362F23-19E2-434B-A518-FAAAF1D1B60F}" type="pres">
      <dgm:prSet presAssocID="{233B13C6-116B-4E07-83E6-ADFF69270F3A}" presName="linNode" presStyleCnt="0"/>
      <dgm:spPr/>
    </dgm:pt>
    <dgm:pt modelId="{227FF120-7D75-438D-8FFD-7A29E3F5BBFB}" type="pres">
      <dgm:prSet presAssocID="{233B13C6-116B-4E07-83E6-ADFF69270F3A}" presName="parentText" presStyleLbl="node1" presStyleIdx="3" presStyleCnt="4" custScaleY="73740">
        <dgm:presLayoutVars>
          <dgm:chMax val="1"/>
          <dgm:bulletEnabled val="1"/>
        </dgm:presLayoutVars>
      </dgm:prSet>
      <dgm:spPr/>
      <dgm:t>
        <a:bodyPr/>
        <a:lstStyle/>
        <a:p>
          <a:endParaRPr lang="en-US"/>
        </a:p>
      </dgm:t>
    </dgm:pt>
    <dgm:pt modelId="{CDF08E35-2878-462D-8CAF-453551600469}" type="pres">
      <dgm:prSet presAssocID="{233B13C6-116B-4E07-83E6-ADFF69270F3A}" presName="descendantText" presStyleLbl="alignAccFollowNode1" presStyleIdx="3" presStyleCnt="4" custScaleY="209795">
        <dgm:presLayoutVars>
          <dgm:bulletEnabled val="1"/>
        </dgm:presLayoutVars>
      </dgm:prSet>
      <dgm:spPr/>
      <dgm:t>
        <a:bodyPr/>
        <a:lstStyle/>
        <a:p>
          <a:endParaRPr lang="en-US"/>
        </a:p>
      </dgm:t>
    </dgm:pt>
  </dgm:ptLst>
  <dgm:cxnLst>
    <dgm:cxn modelId="{0A3CF97D-2296-4135-8474-75184B137D4C}" type="presOf" srcId="{E9E4402C-B4F9-483A-8C14-1E5FB2CC799B}" destId="{87E3954D-FBAC-4DE0-87A5-0EE1A04986A3}" srcOrd="0" destOrd="0" presId="urn:microsoft.com/office/officeart/2005/8/layout/vList5"/>
    <dgm:cxn modelId="{40A3B778-97AF-4897-9D92-7251C3221FF8}" type="presOf" srcId="{257CBBB4-8197-4E64-A16C-3F111F386867}" destId="{CDF08E35-2878-462D-8CAF-453551600469}" srcOrd="0" destOrd="0" presId="urn:microsoft.com/office/officeart/2005/8/layout/vList5"/>
    <dgm:cxn modelId="{CA1A667C-E7FF-49A5-9D18-E37285A97DD5}" srcId="{397F46F1-A2E4-4F2C-BBF5-1A5D8B588144}" destId="{19ADC9FD-7EDC-442E-A1CA-66CFEE3EF134}" srcOrd="0" destOrd="0" parTransId="{DDC2D163-3CD2-41BB-B400-DE000DB745CD}" sibTransId="{AA4A3896-96B1-4FBC-9524-63FDBB68F5CC}"/>
    <dgm:cxn modelId="{E9B01CD2-4A29-4C8C-AB69-06EF419AE0D1}" srcId="{E9E4402C-B4F9-483A-8C14-1E5FB2CC799B}" destId="{233B13C6-116B-4E07-83E6-ADFF69270F3A}" srcOrd="3" destOrd="0" parTransId="{DCDA36E4-FD2C-4E0F-B7CE-0A7EEEE7E0DB}" sibTransId="{AADA5180-486C-492F-B7A3-CB9E703E54EC}"/>
    <dgm:cxn modelId="{FE4E09E9-82A4-4908-ADCA-7E9DAC8FD12F}" srcId="{E9E4402C-B4F9-483A-8C14-1E5FB2CC799B}" destId="{8651FE89-2863-41CC-A79C-274E2DE75CEE}" srcOrd="2" destOrd="0" parTransId="{FE910C5E-9D61-4AC0-B4A5-848CBAC84773}" sibTransId="{0947B366-FAA4-464E-9BAE-6B83E444A130}"/>
    <dgm:cxn modelId="{0756C7DB-47BB-4A34-A067-38C41F6A5A05}" type="presOf" srcId="{397F46F1-A2E4-4F2C-BBF5-1A5D8B588144}" destId="{B423140D-FD90-4235-9607-AB710D836B60}" srcOrd="0" destOrd="0" presId="urn:microsoft.com/office/officeart/2005/8/layout/vList5"/>
    <dgm:cxn modelId="{A80D7289-1989-4FBA-A1DF-2B9A488DA4BA}" type="presOf" srcId="{4E436CF7-BFA9-4851-AB9B-15C06F594036}" destId="{CDF08E35-2878-462D-8CAF-453551600469}" srcOrd="0" destOrd="1" presId="urn:microsoft.com/office/officeart/2005/8/layout/vList5"/>
    <dgm:cxn modelId="{69180545-58BD-4986-AEFB-A69B81F790C7}" type="presOf" srcId="{F2C215F5-2A90-4725-9150-946859AE957D}" destId="{9E88754B-2E53-4C59-9A77-1D56BBEF262F}" srcOrd="0" destOrd="0" presId="urn:microsoft.com/office/officeart/2005/8/layout/vList5"/>
    <dgm:cxn modelId="{6DBB7B74-E78D-4465-A62B-BBB2C1F83C70}" type="presOf" srcId="{36A2C5D4-6AB4-4E71-9793-D6A4766AB6E7}" destId="{889F949F-AA69-466B-B1DD-77C3BB18B49E}" srcOrd="0" destOrd="0" presId="urn:microsoft.com/office/officeart/2005/8/layout/vList5"/>
    <dgm:cxn modelId="{EFBF3351-BA1A-4E45-B3E8-E0B0EAEF27A8}" srcId="{E9E4402C-B4F9-483A-8C14-1E5FB2CC799B}" destId="{397F46F1-A2E4-4F2C-BBF5-1A5D8B588144}" srcOrd="1" destOrd="0" parTransId="{4AB36FB7-2D28-4034-BDB4-538BCF0FC0B6}" sibTransId="{883B80EE-861D-4894-AD71-85700850E88D}"/>
    <dgm:cxn modelId="{C08E6143-D656-4BD8-9C6A-C2F1007EFD8A}" srcId="{8651FE89-2863-41CC-A79C-274E2DE75CEE}" destId="{3F64F2B4-293E-4A0F-8190-36270DDFCE38}" srcOrd="0" destOrd="0" parTransId="{13C3B3B2-AF69-4317-B8FD-D2541829A086}" sibTransId="{D32B4A97-4B2F-44D1-B6D3-83D1048E1B54}"/>
    <dgm:cxn modelId="{99B976A0-BF71-4275-A166-BB9C438BF355}" type="presOf" srcId="{3F64F2B4-293E-4A0F-8190-36270DDFCE38}" destId="{B3493FD7-579D-43AE-99B1-2A727C4AFF08}" srcOrd="0" destOrd="0" presId="urn:microsoft.com/office/officeart/2005/8/layout/vList5"/>
    <dgm:cxn modelId="{4194FDBD-A469-4281-BF65-90E38343EF4C}" srcId="{F2C215F5-2A90-4725-9150-946859AE957D}" destId="{36A2C5D4-6AB4-4E71-9793-D6A4766AB6E7}" srcOrd="0" destOrd="0" parTransId="{D5F80BF5-6894-494A-A41C-43B923EBF8AC}" sibTransId="{8A2973F0-CCBB-4EDD-8C6D-E7CD95DE4449}"/>
    <dgm:cxn modelId="{C2141C3C-8BFC-4737-A598-42BD43FBAE81}" type="presOf" srcId="{19ADC9FD-7EDC-442E-A1CA-66CFEE3EF134}" destId="{E4E4E1ED-E3DD-4870-BADE-AE903AEEB0D7}" srcOrd="0" destOrd="0" presId="urn:microsoft.com/office/officeart/2005/8/layout/vList5"/>
    <dgm:cxn modelId="{03D3884B-7E18-48D2-9961-5D4AB0506F2C}" srcId="{233B13C6-116B-4E07-83E6-ADFF69270F3A}" destId="{4E436CF7-BFA9-4851-AB9B-15C06F594036}" srcOrd="1" destOrd="0" parTransId="{A8F6A8CA-D0EC-401B-9950-B34EB6133796}" sibTransId="{DDA68309-C44F-4723-AC95-E92BEB86134C}"/>
    <dgm:cxn modelId="{B5FBCA99-C1B8-4690-8892-AD4B08B204CD}" type="presOf" srcId="{8651FE89-2863-41CC-A79C-274E2DE75CEE}" destId="{D4046984-4B1B-4A3F-9F49-AC98E9A58011}" srcOrd="0" destOrd="0" presId="urn:microsoft.com/office/officeart/2005/8/layout/vList5"/>
    <dgm:cxn modelId="{94B7D859-0602-4F7B-B2FC-6977F72B95DE}" type="presOf" srcId="{233B13C6-116B-4E07-83E6-ADFF69270F3A}" destId="{227FF120-7D75-438D-8FFD-7A29E3F5BBFB}" srcOrd="0" destOrd="0" presId="urn:microsoft.com/office/officeart/2005/8/layout/vList5"/>
    <dgm:cxn modelId="{D9C224DA-4991-407E-87C6-BB44372ED7B7}" srcId="{233B13C6-116B-4E07-83E6-ADFF69270F3A}" destId="{257CBBB4-8197-4E64-A16C-3F111F386867}" srcOrd="0" destOrd="0" parTransId="{9F39DBD1-5E45-438B-BEF4-4D6EB15CEFDA}" sibTransId="{3CB6FE99-0E54-4443-934A-F3CA0C2739B0}"/>
    <dgm:cxn modelId="{49351D81-1D0F-4EA2-A105-1E21DA84CB60}" srcId="{E9E4402C-B4F9-483A-8C14-1E5FB2CC799B}" destId="{F2C215F5-2A90-4725-9150-946859AE957D}" srcOrd="0" destOrd="0" parTransId="{C8CF71A7-C6BA-4387-B9CD-ED746B3B430A}" sibTransId="{42D54574-C200-4092-AC33-FE1400120FAA}"/>
    <dgm:cxn modelId="{B2F469F3-E1F7-4C1D-BF34-17AC6C5DBA56}" type="presParOf" srcId="{87E3954D-FBAC-4DE0-87A5-0EE1A04986A3}" destId="{B496A890-6F1F-42B1-A204-A156550CEC0E}" srcOrd="0" destOrd="0" presId="urn:microsoft.com/office/officeart/2005/8/layout/vList5"/>
    <dgm:cxn modelId="{9938645D-63B6-4524-95C2-E940455DB094}" type="presParOf" srcId="{B496A890-6F1F-42B1-A204-A156550CEC0E}" destId="{9E88754B-2E53-4C59-9A77-1D56BBEF262F}" srcOrd="0" destOrd="0" presId="urn:microsoft.com/office/officeart/2005/8/layout/vList5"/>
    <dgm:cxn modelId="{FAAB001E-EFE2-40BE-A48A-D3FAD288E249}" type="presParOf" srcId="{B496A890-6F1F-42B1-A204-A156550CEC0E}" destId="{889F949F-AA69-466B-B1DD-77C3BB18B49E}" srcOrd="1" destOrd="0" presId="urn:microsoft.com/office/officeart/2005/8/layout/vList5"/>
    <dgm:cxn modelId="{AE1192FE-7425-4C3A-8C60-883420B8B59B}" type="presParOf" srcId="{87E3954D-FBAC-4DE0-87A5-0EE1A04986A3}" destId="{FC69F9EB-0AEA-4925-8D99-4C0CD6F5271C}" srcOrd="1" destOrd="0" presId="urn:microsoft.com/office/officeart/2005/8/layout/vList5"/>
    <dgm:cxn modelId="{C544D795-83E2-4827-9D34-21FD8A6E94CA}" type="presParOf" srcId="{87E3954D-FBAC-4DE0-87A5-0EE1A04986A3}" destId="{45A67236-4CCE-46D2-AE8D-233D177025AD}" srcOrd="2" destOrd="0" presId="urn:microsoft.com/office/officeart/2005/8/layout/vList5"/>
    <dgm:cxn modelId="{17D18E7B-4E60-4FE2-92E6-04FEDB05C751}" type="presParOf" srcId="{45A67236-4CCE-46D2-AE8D-233D177025AD}" destId="{B423140D-FD90-4235-9607-AB710D836B60}" srcOrd="0" destOrd="0" presId="urn:microsoft.com/office/officeart/2005/8/layout/vList5"/>
    <dgm:cxn modelId="{569879D3-D365-4CC2-ADBF-635188458A08}" type="presParOf" srcId="{45A67236-4CCE-46D2-AE8D-233D177025AD}" destId="{E4E4E1ED-E3DD-4870-BADE-AE903AEEB0D7}" srcOrd="1" destOrd="0" presId="urn:microsoft.com/office/officeart/2005/8/layout/vList5"/>
    <dgm:cxn modelId="{D8D83BCF-5B34-4616-964D-E84265462569}" type="presParOf" srcId="{87E3954D-FBAC-4DE0-87A5-0EE1A04986A3}" destId="{3461B30D-F87C-4F19-B8C2-E4910F77133B}" srcOrd="3" destOrd="0" presId="urn:microsoft.com/office/officeart/2005/8/layout/vList5"/>
    <dgm:cxn modelId="{31CB9A50-06C6-4427-B0E0-000C76D23F7A}" type="presParOf" srcId="{87E3954D-FBAC-4DE0-87A5-0EE1A04986A3}" destId="{8B4922AF-B184-40C0-B2CA-1C1D341CCDB3}" srcOrd="4" destOrd="0" presId="urn:microsoft.com/office/officeart/2005/8/layout/vList5"/>
    <dgm:cxn modelId="{633389FE-CFFC-48DE-BCF5-26625B1AAC37}" type="presParOf" srcId="{8B4922AF-B184-40C0-B2CA-1C1D341CCDB3}" destId="{D4046984-4B1B-4A3F-9F49-AC98E9A58011}" srcOrd="0" destOrd="0" presId="urn:microsoft.com/office/officeart/2005/8/layout/vList5"/>
    <dgm:cxn modelId="{F24D1580-ED2C-4CF5-B4A7-37A59B35B876}" type="presParOf" srcId="{8B4922AF-B184-40C0-B2CA-1C1D341CCDB3}" destId="{B3493FD7-579D-43AE-99B1-2A727C4AFF08}" srcOrd="1" destOrd="0" presId="urn:microsoft.com/office/officeart/2005/8/layout/vList5"/>
    <dgm:cxn modelId="{BDD16D88-AD83-4E4A-9587-B3D822FE07FD}" type="presParOf" srcId="{87E3954D-FBAC-4DE0-87A5-0EE1A04986A3}" destId="{290B9F9D-6C21-4EC6-B3D9-3AAAEAA1F5F6}" srcOrd="5" destOrd="0" presId="urn:microsoft.com/office/officeart/2005/8/layout/vList5"/>
    <dgm:cxn modelId="{E8AB2030-8530-4BFB-B069-9525C61C3227}" type="presParOf" srcId="{87E3954D-FBAC-4DE0-87A5-0EE1A04986A3}" destId="{90362F23-19E2-434B-A518-FAAAF1D1B60F}" srcOrd="6" destOrd="0" presId="urn:microsoft.com/office/officeart/2005/8/layout/vList5"/>
    <dgm:cxn modelId="{CCFA5F3F-2D3E-4B90-8609-0BA82FF865C5}" type="presParOf" srcId="{90362F23-19E2-434B-A518-FAAAF1D1B60F}" destId="{227FF120-7D75-438D-8FFD-7A29E3F5BBFB}" srcOrd="0" destOrd="0" presId="urn:microsoft.com/office/officeart/2005/8/layout/vList5"/>
    <dgm:cxn modelId="{259DE69D-D474-4AF2-9572-BBE535078CDC}" type="presParOf" srcId="{90362F23-19E2-434B-A518-FAAAF1D1B60F}" destId="{CDF08E35-2878-462D-8CAF-453551600469}"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2691AFF-E502-4040-BFE1-F0B1DB2FCBF7}">
      <dsp:nvSpPr>
        <dsp:cNvPr id="0" name=""/>
        <dsp:cNvSpPr/>
      </dsp:nvSpPr>
      <dsp:spPr>
        <a:xfrm>
          <a:off x="0" y="0"/>
          <a:ext cx="7620000" cy="3127914"/>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155793" rIns="591397" bIns="128016" numCol="1" spcCol="1270" anchor="t" anchorCtr="0">
          <a:noAutofit/>
        </a:bodyPr>
        <a:lstStyle/>
        <a:p>
          <a:pPr marL="114300" lvl="1" indent="-114300" algn="l" defTabSz="577850">
            <a:lnSpc>
              <a:spcPct val="90000"/>
            </a:lnSpc>
            <a:spcBef>
              <a:spcPct val="0"/>
            </a:spcBef>
            <a:spcAft>
              <a:spcPct val="15000"/>
            </a:spcAft>
            <a:buChar char="••"/>
          </a:pPr>
          <a:endParaRPr lang="en-US" sz="1300" kern="1200"/>
        </a:p>
        <a:p>
          <a:pPr marL="171450" lvl="1" indent="-171450" algn="l" defTabSz="800100">
            <a:lnSpc>
              <a:spcPct val="90000"/>
            </a:lnSpc>
            <a:spcBef>
              <a:spcPct val="0"/>
            </a:spcBef>
            <a:spcAft>
              <a:spcPct val="15000"/>
            </a:spcAft>
            <a:buChar char="••"/>
          </a:pPr>
          <a:endParaRPr lang="en-US" sz="1800" b="0" kern="1200" dirty="0">
            <a:latin typeface="Calibri" pitchFamily="34" charset="0"/>
          </a:endParaRPr>
        </a:p>
        <a:p>
          <a:pPr marL="171450" lvl="1" indent="-171450" algn="l" defTabSz="800100">
            <a:lnSpc>
              <a:spcPct val="90000"/>
            </a:lnSpc>
            <a:spcBef>
              <a:spcPct val="0"/>
            </a:spcBef>
            <a:spcAft>
              <a:spcPct val="15000"/>
            </a:spcAft>
            <a:buChar char="••"/>
          </a:pPr>
          <a:r>
            <a:rPr lang="en-US" sz="1800" b="0" kern="1200" dirty="0" smtClean="0">
              <a:latin typeface="Calibri" pitchFamily="34" charset="0"/>
            </a:rPr>
            <a:t>Class declaration should begin with the keyword </a:t>
          </a:r>
          <a:r>
            <a:rPr lang="en-US" sz="1800" b="0" kern="1200" dirty="0" smtClean="0">
              <a:latin typeface="Calibri" pitchFamily="34" charset="0"/>
              <a:cs typeface="Courier New" pitchFamily="49" charset="0"/>
            </a:rPr>
            <a:t>class</a:t>
          </a:r>
          <a:r>
            <a:rPr lang="en-US" sz="1800" b="0" kern="1200" dirty="0" smtClean="0">
              <a:latin typeface="Calibri" pitchFamily="34" charset="0"/>
            </a:rPr>
            <a:t> followed by the name of the class.</a:t>
          </a:r>
          <a:endParaRPr lang="en-US" sz="1800" b="0" kern="1200" dirty="0">
            <a:latin typeface="Calibri" pitchFamily="34" charset="0"/>
          </a:endParaRPr>
        </a:p>
        <a:p>
          <a:pPr marL="171450" lvl="1" indent="-171450" algn="l" defTabSz="800100">
            <a:lnSpc>
              <a:spcPct val="90000"/>
            </a:lnSpc>
            <a:spcBef>
              <a:spcPct val="0"/>
            </a:spcBef>
            <a:spcAft>
              <a:spcPct val="15000"/>
            </a:spcAft>
            <a:buChar char="••"/>
          </a:pPr>
          <a:r>
            <a:rPr lang="en-US" sz="1800" b="0" kern="1200" dirty="0" smtClean="0">
              <a:latin typeface="Calibri" pitchFamily="34" charset="0"/>
            </a:rPr>
            <a:t>Class name should be a noun.</a:t>
          </a:r>
          <a:endParaRPr lang="en-US" sz="1800" b="0" kern="1200" dirty="0">
            <a:latin typeface="Calibri" pitchFamily="34" charset="0"/>
          </a:endParaRPr>
        </a:p>
        <a:p>
          <a:pPr marL="171450" lvl="1" indent="-171450" algn="l" defTabSz="800100">
            <a:lnSpc>
              <a:spcPct val="90000"/>
            </a:lnSpc>
            <a:spcBef>
              <a:spcPct val="0"/>
            </a:spcBef>
            <a:spcAft>
              <a:spcPct val="15000"/>
            </a:spcAft>
            <a:buChar char="••"/>
          </a:pPr>
          <a:r>
            <a:rPr lang="en-US" sz="1800" b="0" kern="1200" dirty="0" smtClean="0">
              <a:latin typeface="Calibri" pitchFamily="34" charset="0"/>
            </a:rPr>
            <a:t>Class name can be in mixed case, with the first letter of each internal word capitalized.</a:t>
          </a:r>
          <a:endParaRPr lang="en-US" sz="1800" b="0" kern="1200" dirty="0">
            <a:latin typeface="Calibri" pitchFamily="34" charset="0"/>
          </a:endParaRPr>
        </a:p>
        <a:p>
          <a:pPr marL="171450" lvl="1" indent="-171450" algn="l" defTabSz="800100">
            <a:lnSpc>
              <a:spcPct val="90000"/>
            </a:lnSpc>
            <a:spcBef>
              <a:spcPct val="0"/>
            </a:spcBef>
            <a:spcAft>
              <a:spcPct val="15000"/>
            </a:spcAft>
            <a:buChar char="••"/>
          </a:pPr>
          <a:r>
            <a:rPr lang="en-US" sz="1800" b="0" kern="1200" dirty="0" smtClean="0">
              <a:latin typeface="Calibri" pitchFamily="34" charset="0"/>
            </a:rPr>
            <a:t>Class name should be simple, descriptive, and meaningful.</a:t>
          </a:r>
          <a:endParaRPr lang="en-US" sz="1800" b="0" kern="1200" dirty="0">
            <a:latin typeface="Calibri" pitchFamily="34" charset="0"/>
          </a:endParaRPr>
        </a:p>
        <a:p>
          <a:pPr marL="171450" lvl="1" indent="-171450" algn="l" defTabSz="800100">
            <a:lnSpc>
              <a:spcPct val="90000"/>
            </a:lnSpc>
            <a:spcBef>
              <a:spcPct val="0"/>
            </a:spcBef>
            <a:spcAft>
              <a:spcPct val="15000"/>
            </a:spcAft>
            <a:buChar char="••"/>
          </a:pPr>
          <a:r>
            <a:rPr lang="en-US" sz="1800" b="0" kern="1200" dirty="0" smtClean="0">
              <a:latin typeface="Calibri" pitchFamily="34" charset="0"/>
            </a:rPr>
            <a:t>Class name cannot be Java keywords.</a:t>
          </a:r>
          <a:endParaRPr lang="en-US" sz="1800" b="0" kern="1200" dirty="0">
            <a:latin typeface="Calibri" pitchFamily="34" charset="0"/>
          </a:endParaRPr>
        </a:p>
        <a:p>
          <a:pPr marL="171450" lvl="1" indent="-171450" algn="l" defTabSz="800100">
            <a:lnSpc>
              <a:spcPct val="90000"/>
            </a:lnSpc>
            <a:spcBef>
              <a:spcPct val="0"/>
            </a:spcBef>
            <a:spcAft>
              <a:spcPct val="15000"/>
            </a:spcAft>
            <a:buChar char="••"/>
          </a:pPr>
          <a:r>
            <a:rPr lang="en-US" sz="1800" b="0" kern="1200" dirty="0" smtClean="0">
              <a:latin typeface="Calibri" pitchFamily="34" charset="0"/>
            </a:rPr>
            <a:t>Class name cannot begin with a digit. However, they can begin with a dollar (</a:t>
          </a:r>
          <a:r>
            <a:rPr lang="en-US" sz="1800" b="0" kern="1200" dirty="0" smtClean="0">
              <a:latin typeface="Calibri" pitchFamily="34" charset="0"/>
              <a:cs typeface="Courier New" pitchFamily="49" charset="0"/>
            </a:rPr>
            <a:t>$</a:t>
          </a:r>
          <a:r>
            <a:rPr lang="en-US" sz="1800" b="0" kern="1200" dirty="0" smtClean="0">
              <a:latin typeface="Calibri" pitchFamily="34" charset="0"/>
            </a:rPr>
            <a:t>) symbol or an underscore character.</a:t>
          </a:r>
          <a:endParaRPr lang="en-US" sz="1800" b="0" kern="1200" dirty="0">
            <a:latin typeface="Calibri" pitchFamily="34" charset="0"/>
          </a:endParaRPr>
        </a:p>
        <a:p>
          <a:pPr marL="114300" lvl="1" indent="-114300" algn="l" defTabSz="577850">
            <a:lnSpc>
              <a:spcPct val="90000"/>
            </a:lnSpc>
            <a:spcBef>
              <a:spcPct val="0"/>
            </a:spcBef>
            <a:spcAft>
              <a:spcPct val="15000"/>
            </a:spcAft>
            <a:buChar char="••"/>
          </a:pPr>
          <a:endParaRPr lang="en-US" sz="1300" b="0" kern="1200" dirty="0"/>
        </a:p>
        <a:p>
          <a:pPr marL="114300" lvl="1" indent="-114300" algn="l" defTabSz="577850">
            <a:lnSpc>
              <a:spcPct val="90000"/>
            </a:lnSpc>
            <a:spcBef>
              <a:spcPct val="0"/>
            </a:spcBef>
            <a:spcAft>
              <a:spcPct val="15000"/>
            </a:spcAft>
            <a:buChar char="••"/>
          </a:pPr>
          <a:endParaRPr lang="en-US" sz="1300" kern="1200" dirty="0"/>
        </a:p>
      </dsp:txBody>
      <dsp:txXfrm>
        <a:off x="0" y="0"/>
        <a:ext cx="7620000" cy="3127914"/>
      </dsp:txXfrm>
    </dsp:sp>
    <dsp:sp modelId="{0B06F3DD-E884-4F61-B1BD-79D3CB24D5D8}">
      <dsp:nvSpPr>
        <dsp:cNvPr id="0" name=""/>
        <dsp:cNvSpPr/>
      </dsp:nvSpPr>
      <dsp:spPr>
        <a:xfrm>
          <a:off x="0" y="0"/>
          <a:ext cx="5328791" cy="363594"/>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latin typeface="+mn-lt"/>
            </a:rPr>
            <a:t>Conventions to be followed while naming a class</a:t>
          </a:r>
          <a:endParaRPr lang="en-US" sz="1600" b="1" kern="1200" dirty="0">
            <a:latin typeface="+mn-lt"/>
          </a:endParaRPr>
        </a:p>
      </dsp:txBody>
      <dsp:txXfrm>
        <a:off x="0" y="0"/>
        <a:ext cx="5328791" cy="363594"/>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CCD5DF4-8E63-4F56-9550-93A99705F85C}">
      <dsp:nvSpPr>
        <dsp:cNvPr id="0" name=""/>
        <dsp:cNvSpPr/>
      </dsp:nvSpPr>
      <dsp:spPr>
        <a:xfrm>
          <a:off x="0" y="179555"/>
          <a:ext cx="8077200" cy="16380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6880" tIns="416560" rIns="626880" bIns="14224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latin typeface="Calibri" pitchFamily="34" charset="0"/>
          </a:endParaRPr>
        </a:p>
        <a:p>
          <a:pPr marL="228600" lvl="1" indent="-228600" algn="l" defTabSz="1066800">
            <a:lnSpc>
              <a:spcPct val="90000"/>
            </a:lnSpc>
            <a:spcBef>
              <a:spcPct val="0"/>
            </a:spcBef>
            <a:spcAft>
              <a:spcPct val="15000"/>
            </a:spcAft>
            <a:buChar char="••"/>
          </a:pPr>
          <a:r>
            <a:rPr lang="en-US" sz="2400" kern="1200" dirty="0" smtClean="0">
              <a:latin typeface="Calibri" pitchFamily="34" charset="0"/>
            </a:rPr>
            <a:t>Define the state of an object created from the class.</a:t>
          </a:r>
          <a:endParaRPr lang="en-US" sz="2400" kern="1200" dirty="0">
            <a:latin typeface="Calibri" pitchFamily="34" charset="0"/>
          </a:endParaRPr>
        </a:p>
        <a:p>
          <a:pPr marL="228600" lvl="1" indent="-228600" algn="l" defTabSz="1066800">
            <a:lnSpc>
              <a:spcPct val="90000"/>
            </a:lnSpc>
            <a:spcBef>
              <a:spcPct val="0"/>
            </a:spcBef>
            <a:spcAft>
              <a:spcPct val="15000"/>
            </a:spcAft>
            <a:buChar char="••"/>
          </a:pPr>
          <a:r>
            <a:rPr lang="en-US" sz="2400" kern="1200" dirty="0" smtClean="0">
              <a:latin typeface="Calibri" pitchFamily="34" charset="0"/>
            </a:rPr>
            <a:t>Referred to as instance variables.</a:t>
          </a:r>
          <a:endParaRPr lang="en-US" sz="2400" kern="1200" dirty="0">
            <a:latin typeface="Calibri" pitchFamily="34" charset="0"/>
          </a:endParaRPr>
        </a:p>
      </dsp:txBody>
      <dsp:txXfrm>
        <a:off x="0" y="179555"/>
        <a:ext cx="8077200" cy="1638000"/>
      </dsp:txXfrm>
    </dsp:sp>
    <dsp:sp modelId="{2896AD03-9749-4957-9AC7-8CA08A6A0349}">
      <dsp:nvSpPr>
        <dsp:cNvPr id="0" name=""/>
        <dsp:cNvSpPr/>
      </dsp:nvSpPr>
      <dsp:spPr>
        <a:xfrm>
          <a:off x="403860" y="27444"/>
          <a:ext cx="5654040" cy="447310"/>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213709" tIns="0" rIns="213709" bIns="0" numCol="1" spcCol="1270" anchor="t" anchorCtr="0">
          <a:noAutofit/>
        </a:bodyPr>
        <a:lstStyle/>
        <a:p>
          <a:pPr lvl="0" algn="ctr" defTabSz="1244600">
            <a:lnSpc>
              <a:spcPct val="90000"/>
            </a:lnSpc>
            <a:spcBef>
              <a:spcPct val="0"/>
            </a:spcBef>
            <a:spcAft>
              <a:spcPct val="35000"/>
            </a:spcAft>
          </a:pPr>
          <a:r>
            <a:rPr lang="en-US" sz="2800" b="1" kern="1200" dirty="0" smtClean="0">
              <a:latin typeface="Calibri" pitchFamily="34" charset="0"/>
            </a:rPr>
            <a:t>Fields</a:t>
          </a:r>
        </a:p>
        <a:p>
          <a:pPr lvl="0" algn="l" defTabSz="1244600">
            <a:lnSpc>
              <a:spcPct val="90000"/>
            </a:lnSpc>
            <a:spcBef>
              <a:spcPct val="0"/>
            </a:spcBef>
            <a:spcAft>
              <a:spcPct val="35000"/>
            </a:spcAft>
          </a:pPr>
          <a:endParaRPr lang="en-US" sz="2400" b="1" kern="1200" dirty="0" smtClean="0">
            <a:latin typeface="Calibri" pitchFamily="34" charset="0"/>
          </a:endParaRPr>
        </a:p>
        <a:p>
          <a:pPr lvl="0" algn="l" defTabSz="1244600">
            <a:lnSpc>
              <a:spcPct val="90000"/>
            </a:lnSpc>
            <a:spcBef>
              <a:spcPct val="0"/>
            </a:spcBef>
            <a:spcAft>
              <a:spcPct val="35000"/>
            </a:spcAft>
          </a:pPr>
          <a:r>
            <a:rPr lang="en-US" sz="6500" kern="1200" dirty="0" smtClean="0"/>
            <a:t> </a:t>
          </a:r>
          <a:endParaRPr lang="en-US" sz="6500" kern="1200" dirty="0"/>
        </a:p>
      </dsp:txBody>
      <dsp:txXfrm>
        <a:off x="403860" y="27444"/>
        <a:ext cx="5654040" cy="447310"/>
      </dsp:txXfrm>
    </dsp:sp>
    <dsp:sp modelId="{70FC1AC4-517B-473E-84B7-482928F5914C}">
      <dsp:nvSpPr>
        <dsp:cNvPr id="0" name=""/>
        <dsp:cNvSpPr/>
      </dsp:nvSpPr>
      <dsp:spPr>
        <a:xfrm>
          <a:off x="0" y="2220755"/>
          <a:ext cx="8077200" cy="16380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6880" tIns="416560" rIns="626880" bIns="14224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latin typeface="Calibri" pitchFamily="34" charset="0"/>
          </a:endParaRPr>
        </a:p>
        <a:p>
          <a:pPr marL="228600" lvl="1" indent="-228600" algn="l" defTabSz="1066800">
            <a:lnSpc>
              <a:spcPct val="90000"/>
            </a:lnSpc>
            <a:spcBef>
              <a:spcPct val="0"/>
            </a:spcBef>
            <a:spcAft>
              <a:spcPct val="15000"/>
            </a:spcAft>
            <a:buChar char="••"/>
          </a:pPr>
          <a:r>
            <a:rPr lang="en-US" sz="2400" kern="1200" dirty="0" smtClean="0">
              <a:latin typeface="Calibri" pitchFamily="34" charset="0"/>
            </a:rPr>
            <a:t>Implement the behavior of the objects.</a:t>
          </a:r>
          <a:endParaRPr lang="en-US" sz="2400" kern="1200" dirty="0">
            <a:latin typeface="Calibri" pitchFamily="34" charset="0"/>
          </a:endParaRPr>
        </a:p>
        <a:p>
          <a:pPr marL="228600" lvl="1" indent="-228600" algn="l" defTabSz="1066800">
            <a:lnSpc>
              <a:spcPct val="90000"/>
            </a:lnSpc>
            <a:spcBef>
              <a:spcPct val="0"/>
            </a:spcBef>
            <a:spcAft>
              <a:spcPct val="15000"/>
            </a:spcAft>
            <a:buChar char="••"/>
          </a:pPr>
          <a:r>
            <a:rPr lang="en-US" sz="2400" kern="1200" dirty="0" smtClean="0">
              <a:latin typeface="Calibri" pitchFamily="34" charset="0"/>
            </a:rPr>
            <a:t>Referred to as instance methods.</a:t>
          </a:r>
          <a:endParaRPr lang="en-US" sz="2400" kern="1200" dirty="0">
            <a:latin typeface="Calibri" pitchFamily="34" charset="0"/>
          </a:endParaRPr>
        </a:p>
      </dsp:txBody>
      <dsp:txXfrm>
        <a:off x="0" y="2220755"/>
        <a:ext cx="8077200" cy="1638000"/>
      </dsp:txXfrm>
    </dsp:sp>
    <dsp:sp modelId="{2EDCF193-E2A1-448C-A2EE-4E0078A43AFA}">
      <dsp:nvSpPr>
        <dsp:cNvPr id="0" name=""/>
        <dsp:cNvSpPr/>
      </dsp:nvSpPr>
      <dsp:spPr>
        <a:xfrm>
          <a:off x="403860" y="1925555"/>
          <a:ext cx="5654040" cy="590400"/>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213709" tIns="0" rIns="213709" bIns="0" numCol="1" spcCol="1270" anchor="ctr" anchorCtr="0">
          <a:noAutofit/>
        </a:bodyPr>
        <a:lstStyle/>
        <a:p>
          <a:pPr lvl="0" algn="ctr" defTabSz="1244600">
            <a:lnSpc>
              <a:spcPct val="90000"/>
            </a:lnSpc>
            <a:spcBef>
              <a:spcPct val="0"/>
            </a:spcBef>
            <a:spcAft>
              <a:spcPct val="35000"/>
            </a:spcAft>
          </a:pPr>
          <a:r>
            <a:rPr lang="en-US" sz="2800" b="1" kern="1200" dirty="0" smtClean="0">
              <a:latin typeface="Calibri" pitchFamily="34" charset="0"/>
            </a:rPr>
            <a:t>Methods</a:t>
          </a:r>
          <a:endParaRPr lang="en-US" sz="2800" b="1" kern="1200" dirty="0">
            <a:latin typeface="Calibri" pitchFamily="34" charset="0"/>
          </a:endParaRPr>
        </a:p>
      </dsp:txBody>
      <dsp:txXfrm>
        <a:off x="403860" y="1925555"/>
        <a:ext cx="5654040" cy="5904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8278C3F-2929-454C-92F9-70B2F413AEFB}">
      <dsp:nvSpPr>
        <dsp:cNvPr id="0" name=""/>
        <dsp:cNvSpPr/>
      </dsp:nvSpPr>
      <dsp:spPr>
        <a:xfrm>
          <a:off x="0" y="175326"/>
          <a:ext cx="8534400" cy="26082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2364" tIns="187452" rIns="662364"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rPr>
            <a:t>Cannot be a Java keyword. </a:t>
          </a:r>
          <a:endParaRPr lang="en-US" sz="1800" kern="1200" dirty="0">
            <a:latin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rPr>
            <a:t>Cannot contain spaces. </a:t>
          </a:r>
        </a:p>
        <a:p>
          <a:pPr marL="171450" lvl="1" indent="-171450" algn="l" defTabSz="800100">
            <a:lnSpc>
              <a:spcPct val="90000"/>
            </a:lnSpc>
            <a:spcBef>
              <a:spcPct val="0"/>
            </a:spcBef>
            <a:spcAft>
              <a:spcPct val="15000"/>
            </a:spcAft>
            <a:buChar char="••"/>
          </a:pPr>
          <a:r>
            <a:rPr lang="en-US" sz="1800" kern="1200" dirty="0" smtClean="0">
              <a:latin typeface="Calibri" pitchFamily="34" charset="0"/>
            </a:rPr>
            <a:t>Cannot begin with a digit. </a:t>
          </a:r>
        </a:p>
        <a:p>
          <a:pPr marL="171450" lvl="1" indent="-171450" algn="l" defTabSz="800100">
            <a:lnSpc>
              <a:spcPct val="90000"/>
            </a:lnSpc>
            <a:spcBef>
              <a:spcPct val="0"/>
            </a:spcBef>
            <a:spcAft>
              <a:spcPct val="15000"/>
            </a:spcAft>
            <a:buChar char="••"/>
          </a:pPr>
          <a:r>
            <a:rPr lang="en-US" sz="1800" kern="1200" dirty="0" smtClean="0">
              <a:latin typeface="Calibri" pitchFamily="34" charset="0"/>
            </a:rPr>
            <a:t>Can begin with a letter, underscore, or a ‘</a:t>
          </a:r>
          <a:r>
            <a:rPr lang="en-US" sz="1800" kern="1200" dirty="0" smtClean="0">
              <a:latin typeface="Courier New" pitchFamily="49" charset="0"/>
              <a:cs typeface="Courier New" pitchFamily="49" charset="0"/>
            </a:rPr>
            <a:t>$</a:t>
          </a:r>
          <a:r>
            <a:rPr lang="en-US" sz="1800" kern="1200" dirty="0" smtClean="0">
              <a:latin typeface="Calibri" pitchFamily="34" charset="0"/>
            </a:rPr>
            <a:t>’ symbol. </a:t>
          </a:r>
        </a:p>
        <a:p>
          <a:pPr marL="171450" lvl="1" indent="-171450" algn="l" defTabSz="800100">
            <a:lnSpc>
              <a:spcPct val="90000"/>
            </a:lnSpc>
            <a:spcBef>
              <a:spcPct val="0"/>
            </a:spcBef>
            <a:spcAft>
              <a:spcPct val="15000"/>
            </a:spcAft>
            <a:buChar char="••"/>
          </a:pPr>
          <a:r>
            <a:rPr lang="en-US" sz="1800" kern="1200" dirty="0" smtClean="0">
              <a:latin typeface="Calibri" pitchFamily="34" charset="0"/>
            </a:rPr>
            <a:t>Should be a verb in lowercase. </a:t>
          </a:r>
        </a:p>
        <a:p>
          <a:pPr marL="171450" lvl="1" indent="-171450" algn="l" defTabSz="800100">
            <a:lnSpc>
              <a:spcPct val="90000"/>
            </a:lnSpc>
            <a:spcBef>
              <a:spcPct val="0"/>
            </a:spcBef>
            <a:spcAft>
              <a:spcPct val="15000"/>
            </a:spcAft>
            <a:buChar char="••"/>
          </a:pPr>
          <a:r>
            <a:rPr lang="en-US" sz="1800" kern="1200" dirty="0" smtClean="0">
              <a:latin typeface="Calibri" pitchFamily="34" charset="0"/>
            </a:rPr>
            <a:t>Should be descriptive and meaningful. </a:t>
          </a:r>
        </a:p>
        <a:p>
          <a:pPr marL="171450" lvl="1" indent="-171450" algn="l" defTabSz="800100">
            <a:lnSpc>
              <a:spcPct val="90000"/>
            </a:lnSpc>
            <a:spcBef>
              <a:spcPct val="0"/>
            </a:spcBef>
            <a:spcAft>
              <a:spcPct val="15000"/>
            </a:spcAft>
            <a:buChar char="••"/>
          </a:pPr>
          <a:r>
            <a:rPr lang="en-US" sz="1800" kern="1200" dirty="0" smtClean="0">
              <a:latin typeface="Calibri" pitchFamily="34" charset="0"/>
            </a:rPr>
            <a:t>Should be a multi-word name that begins with a verb in lowercase, followed by adjectives, nouns, and so forth.  </a:t>
          </a:r>
        </a:p>
      </dsp:txBody>
      <dsp:txXfrm>
        <a:off x="0" y="175326"/>
        <a:ext cx="8534400" cy="2608200"/>
      </dsp:txXfrm>
    </dsp:sp>
    <dsp:sp modelId="{28A8F581-A5F6-4007-B6D6-F5D8802CCBB9}">
      <dsp:nvSpPr>
        <dsp:cNvPr id="0" name=""/>
        <dsp:cNvSpPr/>
      </dsp:nvSpPr>
      <dsp:spPr>
        <a:xfrm>
          <a:off x="0" y="0"/>
          <a:ext cx="8126007" cy="302102"/>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225806" tIns="0" rIns="225806" bIns="0" numCol="1" spcCol="1270" anchor="ctr" anchorCtr="0">
          <a:noAutofit/>
        </a:bodyPr>
        <a:lstStyle/>
        <a:p>
          <a:pPr lvl="0" algn="l" defTabSz="800100">
            <a:lnSpc>
              <a:spcPct val="90000"/>
            </a:lnSpc>
            <a:spcBef>
              <a:spcPct val="0"/>
            </a:spcBef>
            <a:spcAft>
              <a:spcPct val="35000"/>
            </a:spcAft>
          </a:pPr>
          <a:r>
            <a:rPr lang="en-US" sz="1800" b="1" kern="1200" dirty="0" smtClean="0"/>
            <a:t>Conventions to be followed while naming a method are as follows:</a:t>
          </a:r>
          <a:endParaRPr lang="en-US" sz="1800" b="1" kern="1200" dirty="0"/>
        </a:p>
      </dsp:txBody>
      <dsp:txXfrm>
        <a:off x="0" y="0"/>
        <a:ext cx="8126007" cy="302102"/>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F41BDB4-A563-46AD-A8AF-E4E6C2F3B413}">
      <dsp:nvSpPr>
        <dsp:cNvPr id="0" name=""/>
        <dsp:cNvSpPr/>
      </dsp:nvSpPr>
      <dsp:spPr>
        <a:xfrm rot="5400000">
          <a:off x="4511305" y="-2139336"/>
          <a:ext cx="1605736" cy="6285944"/>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Calibri" pitchFamily="34" charset="0"/>
            </a:rPr>
            <a:t>It is an area in the memory which stores object references and method information.</a:t>
          </a:r>
          <a:endParaRPr lang="en-US" sz="2000" kern="1200" dirty="0">
            <a:latin typeface="Calibri" pitchFamily="34" charset="0"/>
          </a:endParaRPr>
        </a:p>
        <a:p>
          <a:pPr marL="228600" lvl="1" indent="-228600" algn="l" defTabSz="889000">
            <a:lnSpc>
              <a:spcPct val="90000"/>
            </a:lnSpc>
            <a:spcBef>
              <a:spcPct val="0"/>
            </a:spcBef>
            <a:spcAft>
              <a:spcPct val="15000"/>
            </a:spcAft>
            <a:buChar char="••"/>
          </a:pPr>
          <a:r>
            <a:rPr lang="en-US" sz="2000" kern="1200" dirty="0" smtClean="0">
              <a:latin typeface="Calibri" pitchFamily="34" charset="0"/>
            </a:rPr>
            <a:t>It stores parameters of a method and local variables.</a:t>
          </a:r>
          <a:endParaRPr lang="en-US" sz="2000" kern="1200" dirty="0">
            <a:latin typeface="Calibri" pitchFamily="34" charset="0"/>
          </a:endParaRPr>
        </a:p>
      </dsp:txBody>
      <dsp:txXfrm rot="5400000">
        <a:off x="4511305" y="-2139336"/>
        <a:ext cx="1605736" cy="6285944"/>
      </dsp:txXfrm>
    </dsp:sp>
    <dsp:sp modelId="{158FD56D-C8A3-4241-97B1-54B754B0BB5A}">
      <dsp:nvSpPr>
        <dsp:cNvPr id="0" name=""/>
        <dsp:cNvSpPr/>
      </dsp:nvSpPr>
      <dsp:spPr>
        <a:xfrm>
          <a:off x="1054" y="50"/>
          <a:ext cx="2170147" cy="200717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t> </a:t>
          </a:r>
          <a:r>
            <a:rPr lang="en-US" sz="2800" b="1" kern="1200" dirty="0" smtClean="0"/>
            <a:t>Stack	</a:t>
          </a:r>
          <a:endParaRPr lang="en-US" sz="2800" b="1" kern="1200" dirty="0"/>
        </a:p>
      </dsp:txBody>
      <dsp:txXfrm>
        <a:off x="1054" y="50"/>
        <a:ext cx="2170147" cy="2007170"/>
      </dsp:txXfrm>
    </dsp:sp>
    <dsp:sp modelId="{1F748623-8288-4A3D-854E-87F2F0D23291}">
      <dsp:nvSpPr>
        <dsp:cNvPr id="0" name=""/>
        <dsp:cNvSpPr/>
      </dsp:nvSpPr>
      <dsp:spPr>
        <a:xfrm rot="5400000">
          <a:off x="4511305" y="-31807"/>
          <a:ext cx="1605736" cy="6285944"/>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Calibri" pitchFamily="34" charset="0"/>
            </a:rPr>
            <a:t>It is area of memory deals with dynamic memory allocations.</a:t>
          </a:r>
          <a:endParaRPr lang="en-US" sz="2000" kern="1200" dirty="0">
            <a:latin typeface="Calibri" pitchFamily="34" charset="0"/>
          </a:endParaRPr>
        </a:p>
        <a:p>
          <a:pPr marL="228600" lvl="1" indent="-228600" algn="l" defTabSz="889000">
            <a:lnSpc>
              <a:spcPct val="90000"/>
            </a:lnSpc>
            <a:spcBef>
              <a:spcPct val="0"/>
            </a:spcBef>
            <a:spcAft>
              <a:spcPct val="15000"/>
            </a:spcAft>
            <a:buChar char="••"/>
          </a:pPr>
          <a:r>
            <a:rPr lang="en-US" sz="2000" kern="1200" dirty="0" smtClean="0">
              <a:latin typeface="Calibri" pitchFamily="34" charset="0"/>
            </a:rPr>
            <a:t>In Java, objects are allocated physical memory space on the heap at runtime, that is, whenever JVM executes the </a:t>
          </a:r>
          <a:r>
            <a:rPr lang="en-US" sz="2000" kern="1200" dirty="0" smtClean="0">
              <a:latin typeface="Courier New" pitchFamily="49" charset="0"/>
              <a:cs typeface="Courier New" pitchFamily="49" charset="0"/>
            </a:rPr>
            <a:t>new</a:t>
          </a:r>
          <a:r>
            <a:rPr lang="en-US" sz="2000" kern="1200" dirty="0" smtClean="0">
              <a:latin typeface="Calibri" pitchFamily="34" charset="0"/>
              <a:cs typeface="Courier New" pitchFamily="49" charset="0"/>
            </a:rPr>
            <a:t> </a:t>
          </a:r>
          <a:r>
            <a:rPr lang="en-US" sz="2000" kern="1200" dirty="0" smtClean="0">
              <a:latin typeface="Calibri" pitchFamily="34" charset="0"/>
            </a:rPr>
            <a:t>operator.</a:t>
          </a:r>
          <a:endParaRPr lang="en-US" sz="2000" kern="1200" dirty="0">
            <a:latin typeface="Calibri" pitchFamily="34" charset="0"/>
          </a:endParaRPr>
        </a:p>
      </dsp:txBody>
      <dsp:txXfrm rot="5400000">
        <a:off x="4511305" y="-31807"/>
        <a:ext cx="1605736" cy="6285944"/>
      </dsp:txXfrm>
    </dsp:sp>
    <dsp:sp modelId="{77752503-968A-4F36-A48B-2039DA46F3AF}">
      <dsp:nvSpPr>
        <dsp:cNvPr id="0" name=""/>
        <dsp:cNvSpPr/>
      </dsp:nvSpPr>
      <dsp:spPr>
        <a:xfrm>
          <a:off x="1054" y="2107579"/>
          <a:ext cx="2170147" cy="200717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kern="1200" dirty="0" smtClean="0"/>
            <a:t>Heap</a:t>
          </a:r>
          <a:endParaRPr lang="en-US" sz="2800" b="1" kern="1200" dirty="0"/>
        </a:p>
      </dsp:txBody>
      <dsp:txXfrm>
        <a:off x="1054" y="2107579"/>
        <a:ext cx="2170147" cy="200717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964B9725-44EB-408E-A670-A66AE5FBBF1B}" type="datetime1">
              <a:rPr lang="en-US"/>
              <a:pPr>
                <a:defRPr/>
              </a:pPr>
              <a:t>4/24/2013</a:t>
            </a:fld>
            <a:endParaRPr lang="en-US"/>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8005E228-509B-414F-A9D0-D1C825059700}"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B6F72C7C-C170-4C32-B42F-55464ECD45A1}" type="datetime1">
              <a:rPr lang="en-US"/>
              <a:pPr>
                <a:defRPr/>
              </a:pPr>
              <a:t>4/24/2013</a:t>
            </a:fld>
            <a:endParaRPr lang="en-US"/>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9CC863AC-7600-4022-BA06-9E5E1721FB6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5" descr="SQL session page.tif"/>
          <p:cNvPicPr>
            <a:picLocks noChangeAspect="1"/>
          </p:cNvPicPr>
          <p:nvPr userDrawn="1"/>
        </p:nvPicPr>
        <p:blipFill>
          <a:blip r:embed="rId2" cstate="print"/>
          <a:srcRect t="43057"/>
          <a:stretch>
            <a:fillRect/>
          </a:stretch>
        </p:blipFill>
        <p:spPr bwMode="auto">
          <a:xfrm>
            <a:off x="0" y="0"/>
            <a:ext cx="9144000" cy="6858000"/>
          </a:xfrm>
          <a:prstGeom prst="rect">
            <a:avLst/>
          </a:prstGeom>
          <a:blipFill dpi="0" rotWithShape="1">
            <a:blip r:embed="rId3" cstate="print"/>
            <a:srcRect t="43057"/>
            <a:tile tx="0" ty="0" sx="100000" sy="100000" flip="none" algn="tl"/>
          </a:blipFill>
          <a:ln w="9525">
            <a:noFill/>
            <a:miter lim="800000"/>
            <a:headEnd/>
            <a:tailEnd/>
          </a:ln>
        </p:spPr>
      </p:pic>
      <p:sp>
        <p:nvSpPr>
          <p:cNvPr id="3" name="Title Placeholder 1"/>
          <p:cNvSpPr>
            <a:spLocks/>
          </p:cNvSpPr>
          <p:nvPr/>
        </p:nvSpPr>
        <p:spPr bwMode="auto">
          <a:xfrm>
            <a:off x="4114800" y="2501900"/>
            <a:ext cx="4648200" cy="1143000"/>
          </a:xfrm>
          <a:prstGeom prst="rect">
            <a:avLst/>
          </a:prstGeom>
          <a:noFill/>
          <a:ln w="9525">
            <a:noFill/>
            <a:miter lim="800000"/>
            <a:headEnd/>
            <a:tailEnd/>
          </a:ln>
        </p:spPr>
        <p:txBody>
          <a:bodyPr anchor="ctr"/>
          <a:lstStyle/>
          <a:p>
            <a:pPr>
              <a:lnSpc>
                <a:spcPct val="100000"/>
              </a:lnSpc>
              <a:spcBef>
                <a:spcPct val="0"/>
              </a:spcBef>
              <a:defRPr/>
            </a:pPr>
            <a:endParaRPr lang="en-US" sz="4500" b="1">
              <a:solidFill>
                <a:srgbClr val="FFCC00"/>
              </a:solidFill>
              <a:latin typeface="Calibri" pitchFamily="34" charset="0"/>
            </a:endParaRPr>
          </a:p>
        </p:txBody>
      </p:sp>
      <p:sp>
        <p:nvSpPr>
          <p:cNvPr id="4" name="Text Box 10"/>
          <p:cNvSpPr txBox="1">
            <a:spLocks noChangeArrowheads="1"/>
          </p:cNvSpPr>
          <p:nvPr userDrawn="1"/>
        </p:nvSpPr>
        <p:spPr bwMode="auto">
          <a:xfrm>
            <a:off x="4191000" y="2438400"/>
            <a:ext cx="4419600" cy="701675"/>
          </a:xfrm>
          <a:prstGeom prst="rect">
            <a:avLst/>
          </a:prstGeom>
          <a:noFill/>
          <a:ln w="9525">
            <a:noFill/>
            <a:miter lim="800000"/>
            <a:headEnd/>
            <a:tailEnd/>
          </a:ln>
          <a:effectLst/>
        </p:spPr>
        <p:txBody>
          <a:bodyPr>
            <a:spAutoFit/>
          </a:bodyPr>
          <a:lstStyle/>
          <a:p>
            <a:pPr>
              <a:lnSpc>
                <a:spcPct val="100000"/>
              </a:lnSpc>
              <a:defRPr/>
            </a:pPr>
            <a:endParaRPr lang="en-US" sz="4000">
              <a:solidFill>
                <a:schemeClr val="bg1"/>
              </a:solidFill>
              <a:latin typeface="Calibri" pitchFamily="34" charset="0"/>
            </a:endParaRPr>
          </a:p>
        </p:txBody>
      </p:sp>
      <p:sp>
        <p:nvSpPr>
          <p:cNvPr id="5" name="TextBox 4"/>
          <p:cNvSpPr txBox="1"/>
          <p:nvPr userDrawn="1"/>
        </p:nvSpPr>
        <p:spPr>
          <a:xfrm>
            <a:off x="2133600" y="1828800"/>
            <a:ext cx="2514600" cy="505075"/>
          </a:xfrm>
          <a:prstGeom prst="rect">
            <a:avLst/>
          </a:prstGeom>
          <a:noFill/>
          <a:effectLst/>
        </p:spPr>
        <p:txBody>
          <a:bodyPr>
            <a:spAutoFit/>
          </a:bodyPr>
          <a:lstStyle/>
          <a:p>
            <a:pPr>
              <a:defRPr/>
            </a:pPr>
            <a:r>
              <a:rPr lang="en-US" sz="3600" b="1" spc="50" dirty="0">
                <a:ln w="12700" cmpd="sng">
                  <a:solidFill>
                    <a:schemeClr val="accent6">
                      <a:lumMod val="40000"/>
                      <a:lumOff val="60000"/>
                    </a:schemeClr>
                  </a:solidFill>
                  <a:prstDash val="solid"/>
                </a:ln>
                <a:solidFill>
                  <a:srgbClr val="FFFFFF"/>
                </a:solidFill>
                <a:effectLst>
                  <a:glow rad="53100">
                    <a:schemeClr val="accent6">
                      <a:satMod val="180000"/>
                      <a:alpha val="30000"/>
                    </a:schemeClr>
                  </a:glow>
                </a:effectLst>
                <a:latin typeface="Calibri" pitchFamily="34" charset="0"/>
              </a:rPr>
              <a:t>Session:</a:t>
            </a:r>
          </a:p>
        </p:txBody>
      </p:sp>
      <p:sp>
        <p:nvSpPr>
          <p:cNvPr id="7" name="Rectangle 6"/>
          <p:cNvSpPr/>
          <p:nvPr userDrawn="1"/>
        </p:nvSpPr>
        <p:spPr>
          <a:xfrm>
            <a:off x="0" y="0"/>
            <a:ext cx="9144000" cy="685800"/>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nchorCtr="1"/>
          <a:lstStyle/>
          <a:p>
            <a:pPr algn="ctr"/>
            <a:r>
              <a:rPr lang="en-US" sz="4800" b="1" cap="none" spc="0" dirty="0" smtClean="0">
                <a:ln>
                  <a:noFill/>
                </a:ln>
                <a:solidFill>
                  <a:srgbClr val="82302E"/>
                </a:solidFill>
                <a:effectLst>
                  <a:outerShdw blurRad="50800" dist="38100" dir="5400000" algn="t" rotWithShape="0">
                    <a:prstClr val="black">
                      <a:alpha val="40000"/>
                    </a:prstClr>
                  </a:outerShdw>
                </a:effectLst>
                <a:latin typeface="Calibri" pitchFamily="34" charset="0"/>
              </a:rPr>
              <a:t>Fundamentals of Java</a:t>
            </a:r>
            <a:endParaRPr lang="en-US" sz="4800" b="1" cap="none" spc="0" dirty="0">
              <a:ln>
                <a:noFill/>
              </a:ln>
              <a:solidFill>
                <a:srgbClr val="82302E"/>
              </a:solidFill>
              <a:effectLst>
                <a:outerShdw blurRad="50800" dist="38100" dir="5400000" algn="t" rotWithShape="0">
                  <a:prstClr val="black">
                    <a:alpha val="40000"/>
                  </a:prstClr>
                </a:outerShdw>
              </a:effectLs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Footer Placeholder 4"/>
          <p:cNvSpPr>
            <a:spLocks noGrp="1"/>
          </p:cNvSpPr>
          <p:nvPr>
            <p:ph type="ftr" sz="quarter" idx="3"/>
          </p:nvPr>
        </p:nvSpPr>
        <p:spPr>
          <a:xfrm>
            <a:off x="0" y="6629400"/>
            <a:ext cx="8077200" cy="152400"/>
          </a:xfrm>
          <a:prstGeom prst="rect">
            <a:avLst/>
          </a:prstGeom>
        </p:spPr>
        <p:txBody>
          <a:bodyPr vert="horz" wrap="square" lIns="91440" tIns="45720" rIns="91440" bIns="45720" numCol="1" anchor="ctr" anchorCtr="0" compatLnSpc="1">
            <a:prstTxWarp prst="textNoShape">
              <a:avLst/>
            </a:prstTxWarp>
          </a:bodyPr>
          <a:lstStyle>
            <a:lvl1pPr algn="l">
              <a:lnSpc>
                <a:spcPct val="100000"/>
              </a:lnSpc>
              <a:spcBef>
                <a:spcPct val="0"/>
              </a:spcBef>
              <a:defRPr sz="1200" dirty="0" smtClean="0">
                <a:latin typeface="Calibri" pitchFamily="34" charset="0"/>
              </a:defRPr>
            </a:lvl1pPr>
          </a:lstStyle>
          <a:p>
            <a:pPr>
              <a:defRPr/>
            </a:pPr>
            <a:r>
              <a:rPr lang="en-US" smtClean="0"/>
              <a:t>© Aptech Ltd.                                                                                       Classes and Objects/Session 6</a:t>
            </a:r>
            <a:endParaRPr lang="en-US" dirty="0"/>
          </a:p>
        </p:txBody>
      </p:sp>
      <p:sp>
        <p:nvSpPr>
          <p:cNvPr id="11" name="Rectangle 10"/>
          <p:cNvSpPr/>
          <p:nvPr userDrawn="1"/>
        </p:nvSpPr>
        <p:spPr>
          <a:xfrm>
            <a:off x="0" y="0"/>
            <a:ext cx="9144000" cy="762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4800" b="1" cap="none" spc="50" dirty="0">
              <a:ln w="11430">
                <a:solidFill>
                  <a:srgbClr val="FF0000"/>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p:cNvSpPr>
            <a:spLocks noGrp="1"/>
          </p:cNvSpPr>
          <p:nvPr>
            <p:ph idx="1"/>
          </p:nvPr>
        </p:nvSpPr>
        <p:spPr/>
        <p:txBody>
          <a:bodyPr/>
          <a:lstStyle>
            <a:lvl1pPr>
              <a:buClr>
                <a:srgbClr val="973735"/>
              </a:buClr>
              <a:defRPr sz="2800">
                <a:latin typeface="Calibri" pitchFamily="34" charset="0"/>
              </a:defRPr>
            </a:lvl1pPr>
            <a:lvl2pPr>
              <a:buClr>
                <a:srgbClr val="85312F"/>
              </a:buClr>
              <a:defRPr sz="2400">
                <a:latin typeface="Calibri" pitchFamily="34" charset="0"/>
              </a:defRPr>
            </a:lvl2pPr>
            <a:lvl3pPr>
              <a:buClr>
                <a:srgbClr val="85312F"/>
              </a:buClr>
              <a:defRPr sz="2000">
                <a:latin typeface="Calibri" pitchFamily="34" charset="0"/>
              </a:defRPr>
            </a:lvl3pPr>
            <a:lvl4pPr>
              <a:defRPr sz="18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a:xfrm>
            <a:off x="228600" y="152400"/>
            <a:ext cx="7620000" cy="411163"/>
          </a:xfrm>
        </p:spPr>
        <p:txBody>
          <a:bodyPr/>
          <a:lstStyle>
            <a:lvl1pPr>
              <a:defRPr sz="2800" b="1" cap="none" spc="0">
                <a:ln>
                  <a:solidFill>
                    <a:schemeClr val="accent2">
                      <a:lumMod val="50000"/>
                    </a:schemeClr>
                  </a:solidFill>
                </a:ln>
                <a:solidFill>
                  <a:schemeClr val="accent2">
                    <a:lumMod val="75000"/>
                  </a:schemeClr>
                </a:solidFill>
                <a:effectLst/>
                <a:latin typeface="Calibri" pitchFamily="34" charset="0"/>
              </a:defRPr>
            </a:lvl1pPr>
          </a:lstStyle>
          <a:p>
            <a:r>
              <a:rPr lang="en-US" dirty="0" smtClean="0"/>
              <a:t>Click to edit Master title style</a:t>
            </a:r>
            <a:endParaRPr lang="en-US" dirty="0"/>
          </a:p>
        </p:txBody>
      </p:sp>
      <p:pic>
        <p:nvPicPr>
          <p:cNvPr id="13314" name="Picture 2" descr="\\priyankag\Demos\Java_Logo.png"/>
          <p:cNvPicPr>
            <a:picLocks noChangeAspect="1" noChangeArrowheads="1"/>
          </p:cNvPicPr>
          <p:nvPr userDrawn="1"/>
        </p:nvPicPr>
        <p:blipFill>
          <a:blip r:embed="rId2" cstate="print"/>
          <a:srcRect b="25494"/>
          <a:stretch>
            <a:fillRect/>
          </a:stretch>
        </p:blipFill>
        <p:spPr bwMode="auto">
          <a:xfrm>
            <a:off x="8305800" y="0"/>
            <a:ext cx="554621" cy="768700"/>
          </a:xfrm>
          <a:prstGeom prst="rect">
            <a:avLst/>
          </a:prstGeom>
          <a:noFill/>
        </p:spPr>
      </p:pic>
      <p:sp>
        <p:nvSpPr>
          <p:cNvPr id="12" name="Rectangle 11"/>
          <p:cNvSpPr/>
          <p:nvPr userDrawn="1"/>
        </p:nvSpPr>
        <p:spPr>
          <a:xfrm>
            <a:off x="0" y="6781800"/>
            <a:ext cx="9144000" cy="76200"/>
          </a:xfrm>
          <a:prstGeom prst="rect">
            <a:avLst/>
          </a:prstGeom>
          <a:solidFill>
            <a:schemeClr val="accent2">
              <a:lumMod val="50000"/>
            </a:schemeClr>
          </a:solidFill>
          <a:ln/>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4800" b="1" cap="none" spc="50" dirty="0">
              <a:ln w="11430">
                <a:solidFill>
                  <a:srgbClr val="FF0000"/>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4"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0B7F2F63-BF3E-4C0C-A868-2C657446BA07}" type="slidenum">
              <a:rPr lang="en-US"/>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6" name="Rectangle 15"/>
          <p:cNvSpPr/>
          <p:nvPr userDrawn="1"/>
        </p:nvSpPr>
        <p:spPr>
          <a:xfrm>
            <a:off x="0" y="0"/>
            <a:ext cx="9144000" cy="762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4800" b="1" cap="none" spc="50" dirty="0">
              <a:ln w="11430">
                <a:solidFill>
                  <a:srgbClr val="FF0000"/>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1" name="Content Placeholder 2"/>
          <p:cNvSpPr>
            <a:spLocks noGrp="1"/>
          </p:cNvSpPr>
          <p:nvPr>
            <p:ph idx="1"/>
          </p:nvPr>
        </p:nvSpPr>
        <p:spPr>
          <a:xfrm>
            <a:off x="304800" y="914400"/>
            <a:ext cx="8610600" cy="5257800"/>
          </a:xfrm>
        </p:spPr>
        <p:txBody>
          <a:bodyPr/>
          <a:lstStyle>
            <a:lvl1pPr>
              <a:buClr>
                <a:schemeClr val="accent2">
                  <a:lumMod val="50000"/>
                </a:schemeClr>
              </a:buClr>
              <a:defRPr>
                <a:latin typeface="Calibri" pitchFamily="34" charset="0"/>
              </a:defRPr>
            </a:lvl1pPr>
            <a:lvl2pPr>
              <a:buClr>
                <a:schemeClr val="accent2">
                  <a:lumMod val="50000"/>
                </a:schemeClr>
              </a:buClr>
              <a:defRPr/>
            </a:lvl2pPr>
            <a:lvl3pPr>
              <a:buClr>
                <a:schemeClr val="accent2">
                  <a:lumMod val="50000"/>
                </a:schemeClr>
              </a:buClr>
              <a:defRPr/>
            </a:lvl3pPr>
          </a:lstStyle>
          <a:p>
            <a:pPr lvl="0"/>
            <a:r>
              <a:rPr lang="en-US" dirty="0" smtClean="0"/>
              <a:t>Click to edit Master text styles</a:t>
            </a:r>
          </a:p>
        </p:txBody>
      </p:sp>
      <p:sp>
        <p:nvSpPr>
          <p:cNvPr id="18" name="Title 8"/>
          <p:cNvSpPr>
            <a:spLocks noGrp="1"/>
          </p:cNvSpPr>
          <p:nvPr>
            <p:ph type="title"/>
          </p:nvPr>
        </p:nvSpPr>
        <p:spPr>
          <a:xfrm>
            <a:off x="228600" y="152400"/>
            <a:ext cx="7620000" cy="411163"/>
          </a:xfrm>
        </p:spPr>
        <p:txBody>
          <a:bodyPr/>
          <a:lstStyle>
            <a:lvl1pPr>
              <a:defRPr sz="2800" b="1" cap="none" spc="0">
                <a:ln>
                  <a:solidFill>
                    <a:schemeClr val="accent2">
                      <a:lumMod val="50000"/>
                    </a:schemeClr>
                  </a:solidFill>
                </a:ln>
                <a:solidFill>
                  <a:schemeClr val="accent2">
                    <a:lumMod val="75000"/>
                  </a:schemeClr>
                </a:solidFill>
                <a:effectLst/>
                <a:latin typeface="Calibri" pitchFamily="34" charset="0"/>
              </a:defRPr>
            </a:lvl1pPr>
          </a:lstStyle>
          <a:p>
            <a:r>
              <a:rPr lang="en-US" dirty="0" smtClean="0"/>
              <a:t>Click to edit Master title style</a:t>
            </a:r>
            <a:endParaRPr lang="en-US" dirty="0"/>
          </a:p>
        </p:txBody>
      </p:sp>
      <p:sp>
        <p:nvSpPr>
          <p:cNvPr id="17" name="Rectangle 16"/>
          <p:cNvSpPr/>
          <p:nvPr userDrawn="1"/>
        </p:nvSpPr>
        <p:spPr>
          <a:xfrm>
            <a:off x="0" y="6781800"/>
            <a:ext cx="9144000" cy="76200"/>
          </a:xfrm>
          <a:prstGeom prst="rect">
            <a:avLst/>
          </a:prstGeom>
          <a:solidFill>
            <a:schemeClr val="accent2">
              <a:lumMod val="50000"/>
            </a:schemeClr>
          </a:solidFill>
          <a:ln/>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4800" b="1" cap="none" spc="50" dirty="0">
              <a:ln w="11430">
                <a:solidFill>
                  <a:srgbClr val="FF0000"/>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19" name="Picture 2" descr="\\priyankag\Demos\Java_Logo.png"/>
          <p:cNvPicPr>
            <a:picLocks noChangeAspect="1" noChangeArrowheads="1"/>
          </p:cNvPicPr>
          <p:nvPr userDrawn="1"/>
        </p:nvPicPr>
        <p:blipFill>
          <a:blip r:embed="rId2" cstate="print"/>
          <a:srcRect b="25494"/>
          <a:stretch>
            <a:fillRect/>
          </a:stretch>
        </p:blipFill>
        <p:spPr bwMode="auto">
          <a:xfrm>
            <a:off x="8305800" y="0"/>
            <a:ext cx="554621" cy="768700"/>
          </a:xfrm>
          <a:prstGeom prst="rect">
            <a:avLst/>
          </a:prstGeom>
          <a:noFill/>
        </p:spPr>
      </p:pic>
      <p:sp>
        <p:nvSpPr>
          <p:cNvPr id="20" name="Footer Placeholder 4"/>
          <p:cNvSpPr>
            <a:spLocks noGrp="1"/>
          </p:cNvSpPr>
          <p:nvPr>
            <p:ph type="ftr" sz="quarter" idx="3"/>
          </p:nvPr>
        </p:nvSpPr>
        <p:spPr>
          <a:xfrm>
            <a:off x="0" y="6629400"/>
            <a:ext cx="8077200" cy="152400"/>
          </a:xfrm>
          <a:prstGeom prst="rect">
            <a:avLst/>
          </a:prstGeom>
        </p:spPr>
        <p:txBody>
          <a:bodyPr vert="horz" wrap="square" lIns="91440" tIns="45720" rIns="91440" bIns="45720" numCol="1" anchor="ctr" anchorCtr="0" compatLnSpc="1">
            <a:prstTxWarp prst="textNoShape">
              <a:avLst/>
            </a:prstTxWarp>
          </a:bodyPr>
          <a:lstStyle>
            <a:lvl1pPr algn="l">
              <a:lnSpc>
                <a:spcPct val="100000"/>
              </a:lnSpc>
              <a:spcBef>
                <a:spcPct val="0"/>
              </a:spcBef>
              <a:defRPr sz="1200" dirty="0" smtClean="0">
                <a:latin typeface="Calibri" pitchFamily="34" charset="0"/>
              </a:defRPr>
            </a:lvl1pPr>
          </a:lstStyle>
          <a:p>
            <a:pPr>
              <a:defRPr/>
            </a:pPr>
            <a:r>
              <a:rPr lang="en-US" smtClean="0"/>
              <a:t>© Aptech Ltd.                                                                                       Classes and Objects/Session 6</a:t>
            </a:r>
            <a:endParaRPr lang="en-US" dirty="0"/>
          </a:p>
        </p:txBody>
      </p:sp>
      <p:sp>
        <p:nvSpPr>
          <p:cNvPr id="21"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0B7F2F63-BF3E-4C0C-A868-2C657446BA07}" type="slidenum">
              <a:rPr lang="en-US"/>
              <a:pPr>
                <a:defRPr/>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152400"/>
            <a:ext cx="8229600" cy="411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304800" y="9144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Footer Placeholder 4"/>
          <p:cNvSpPr>
            <a:spLocks noGrp="1"/>
          </p:cNvSpPr>
          <p:nvPr>
            <p:ph type="ftr" sz="quarter" idx="3"/>
          </p:nvPr>
        </p:nvSpPr>
        <p:spPr>
          <a:xfrm>
            <a:off x="0" y="6629400"/>
            <a:ext cx="8077200" cy="152400"/>
          </a:xfrm>
          <a:prstGeom prst="rect">
            <a:avLst/>
          </a:prstGeom>
        </p:spPr>
        <p:txBody>
          <a:bodyPr vert="horz" wrap="square" lIns="91440" tIns="45720" rIns="91440" bIns="45720" numCol="1" anchor="ctr" anchorCtr="0" compatLnSpc="1">
            <a:prstTxWarp prst="textNoShape">
              <a:avLst/>
            </a:prstTxWarp>
          </a:bodyPr>
          <a:lstStyle>
            <a:lvl1pPr algn="l">
              <a:lnSpc>
                <a:spcPct val="100000"/>
              </a:lnSpc>
              <a:spcBef>
                <a:spcPct val="0"/>
              </a:spcBef>
              <a:defRPr sz="1200" dirty="0" smtClean="0">
                <a:latin typeface="Calibri" pitchFamily="34" charset="0"/>
              </a:defRPr>
            </a:lvl1pPr>
          </a:lstStyle>
          <a:p>
            <a:pPr>
              <a:defRPr/>
            </a:pPr>
            <a:r>
              <a:rPr lang="en-US" smtClean="0"/>
              <a:t>© Aptech Ltd.                                                                                       Classes and Objects/Session 6</a:t>
            </a:r>
            <a:endParaRPr lang="en-US" dirty="0"/>
          </a:p>
        </p:txBody>
      </p:sp>
      <p:sp>
        <p:nvSpPr>
          <p:cNvPr id="10"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0B7F2F63-BF3E-4C0C-A868-2C657446BA07}" type="slidenum">
              <a:rPr lang="en-US"/>
              <a:pPr>
                <a:defRPr/>
              </a:pPr>
              <a:t>‹#›</a:t>
            </a:fld>
            <a:endParaRPr lang="en-US" dirty="0"/>
          </a:p>
        </p:txBody>
      </p:sp>
      <p:sp>
        <p:nvSpPr>
          <p:cNvPr id="7" name="Rectangle 6"/>
          <p:cNvSpPr/>
          <p:nvPr userDrawn="1"/>
        </p:nvSpPr>
        <p:spPr>
          <a:xfrm>
            <a:off x="0" y="0"/>
            <a:ext cx="9144000" cy="762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4800" b="1" cap="none" spc="50" dirty="0">
              <a:ln w="11430">
                <a:solidFill>
                  <a:srgbClr val="FF0000"/>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Lst>
  <p:timing>
    <p:tnLst>
      <p:par>
        <p:cTn id="1" dur="indefinite" restart="never" nodeType="tmRoot"/>
      </p:par>
    </p:tnLst>
  </p:timing>
  <p:hf hdr="0" dt="0"/>
  <p:txStyles>
    <p:titleStyle>
      <a:lvl1pPr algn="l" rtl="0" eaLnBrk="0" fontAlgn="base" hangingPunct="0">
        <a:spcBef>
          <a:spcPct val="0"/>
        </a:spcBef>
        <a:spcAft>
          <a:spcPct val="0"/>
        </a:spcAft>
        <a:defRPr sz="2500" b="1" kern="1200">
          <a:solidFill>
            <a:schemeClr val="bg1"/>
          </a:solidFill>
          <a:latin typeface="Arial" charset="0"/>
          <a:ea typeface="+mj-ea"/>
          <a:cs typeface="+mj-cs"/>
        </a:defRPr>
      </a:lvl1pPr>
      <a:lvl2pPr algn="l" rtl="0" eaLnBrk="0" fontAlgn="base" hangingPunct="0">
        <a:spcBef>
          <a:spcPct val="0"/>
        </a:spcBef>
        <a:spcAft>
          <a:spcPct val="0"/>
        </a:spcAft>
        <a:defRPr sz="2500" b="1">
          <a:solidFill>
            <a:schemeClr val="bg1"/>
          </a:solidFill>
          <a:latin typeface="Arial" charset="0"/>
        </a:defRPr>
      </a:lvl2pPr>
      <a:lvl3pPr algn="l" rtl="0" eaLnBrk="0" fontAlgn="base" hangingPunct="0">
        <a:spcBef>
          <a:spcPct val="0"/>
        </a:spcBef>
        <a:spcAft>
          <a:spcPct val="0"/>
        </a:spcAft>
        <a:defRPr sz="2500" b="1">
          <a:solidFill>
            <a:schemeClr val="bg1"/>
          </a:solidFill>
          <a:latin typeface="Arial" charset="0"/>
        </a:defRPr>
      </a:lvl3pPr>
      <a:lvl4pPr algn="l" rtl="0" eaLnBrk="0" fontAlgn="base" hangingPunct="0">
        <a:spcBef>
          <a:spcPct val="0"/>
        </a:spcBef>
        <a:spcAft>
          <a:spcPct val="0"/>
        </a:spcAft>
        <a:defRPr sz="2500" b="1">
          <a:solidFill>
            <a:schemeClr val="bg1"/>
          </a:solidFill>
          <a:latin typeface="Arial" charset="0"/>
        </a:defRPr>
      </a:lvl4pPr>
      <a:lvl5pPr algn="l" rtl="0" eaLnBrk="0" fontAlgn="base" hangingPunct="0">
        <a:spcBef>
          <a:spcPct val="0"/>
        </a:spcBef>
        <a:spcAft>
          <a:spcPct val="0"/>
        </a:spcAft>
        <a:defRPr sz="2500" b="1">
          <a:solidFill>
            <a:schemeClr val="bg1"/>
          </a:solidFill>
          <a:latin typeface="Arial" charset="0"/>
        </a:defRPr>
      </a:lvl5pPr>
      <a:lvl6pPr marL="457200" algn="l" rtl="0" fontAlgn="base">
        <a:spcBef>
          <a:spcPct val="0"/>
        </a:spcBef>
        <a:spcAft>
          <a:spcPct val="0"/>
        </a:spcAft>
        <a:defRPr sz="2500" b="1">
          <a:solidFill>
            <a:schemeClr val="bg1"/>
          </a:solidFill>
          <a:latin typeface="Calibri" pitchFamily="34" charset="0"/>
        </a:defRPr>
      </a:lvl6pPr>
      <a:lvl7pPr marL="914400" algn="l" rtl="0" fontAlgn="base">
        <a:spcBef>
          <a:spcPct val="0"/>
        </a:spcBef>
        <a:spcAft>
          <a:spcPct val="0"/>
        </a:spcAft>
        <a:defRPr sz="2500" b="1">
          <a:solidFill>
            <a:schemeClr val="bg1"/>
          </a:solidFill>
          <a:latin typeface="Calibri" pitchFamily="34" charset="0"/>
        </a:defRPr>
      </a:lvl7pPr>
      <a:lvl8pPr marL="1371600" algn="l" rtl="0" fontAlgn="base">
        <a:spcBef>
          <a:spcPct val="0"/>
        </a:spcBef>
        <a:spcAft>
          <a:spcPct val="0"/>
        </a:spcAft>
        <a:defRPr sz="2500" b="1">
          <a:solidFill>
            <a:schemeClr val="bg1"/>
          </a:solidFill>
          <a:latin typeface="Calibri" pitchFamily="34" charset="0"/>
        </a:defRPr>
      </a:lvl8pPr>
      <a:lvl9pPr marL="1828800" algn="l" rtl="0" fontAlgn="base">
        <a:spcBef>
          <a:spcPct val="0"/>
        </a:spcBef>
        <a:spcAft>
          <a:spcPct val="0"/>
        </a:spcAft>
        <a:defRPr sz="2500" b="1">
          <a:solidFill>
            <a:schemeClr val="bg1"/>
          </a:solidFill>
          <a:latin typeface="Calibri" pitchFamily="34" charset="0"/>
        </a:defRPr>
      </a:lvl9pPr>
    </p:titleStyle>
    <p:bodyStyle>
      <a:lvl1pPr marL="342900" indent="-342900" algn="l" rtl="0" eaLnBrk="0" fontAlgn="base" hangingPunct="0">
        <a:spcBef>
          <a:spcPct val="20000"/>
        </a:spcBef>
        <a:spcAft>
          <a:spcPct val="0"/>
        </a:spcAft>
        <a:buClr>
          <a:srgbClr val="000099"/>
        </a:buClr>
        <a:buSzPct val="50000"/>
        <a:buFont typeface="Wingdings" pitchFamily="2" charset="2"/>
        <a:buChar char="u"/>
        <a:defRPr sz="3200" kern="1200">
          <a:solidFill>
            <a:schemeClr val="tx1"/>
          </a:solidFill>
          <a:latin typeface="Arial" charset="0"/>
          <a:ea typeface="+mn-ea"/>
          <a:cs typeface="+mn-cs"/>
        </a:defRPr>
      </a:lvl1pPr>
      <a:lvl2pPr marL="742950" indent="-285750" algn="l" rtl="0" eaLnBrk="0" fontAlgn="base" hangingPunct="0">
        <a:spcBef>
          <a:spcPct val="20000"/>
        </a:spcBef>
        <a:spcAft>
          <a:spcPct val="0"/>
        </a:spcAft>
        <a:buClr>
          <a:srgbClr val="000099"/>
        </a:buClr>
        <a:buSzPct val="50000"/>
        <a:buFont typeface="Wingdings 2" pitchFamily="18" charset="2"/>
        <a:buChar char="²"/>
        <a:defRPr sz="2800" kern="1200">
          <a:solidFill>
            <a:schemeClr val="tx1"/>
          </a:solidFill>
          <a:latin typeface="Arial" charset="0"/>
          <a:ea typeface="+mn-ea"/>
          <a:cs typeface="+mn-cs"/>
        </a:defRPr>
      </a:lvl2pPr>
      <a:lvl3pPr marL="1143000" indent="-228600" algn="l" rtl="0" eaLnBrk="0" fontAlgn="base" hangingPunct="0">
        <a:spcBef>
          <a:spcPct val="20000"/>
        </a:spcBef>
        <a:spcAft>
          <a:spcPct val="0"/>
        </a:spcAft>
        <a:buClr>
          <a:srgbClr val="000099"/>
        </a:buClr>
        <a:buSzPct val="40000"/>
        <a:buFont typeface="Wingdings 2" pitchFamily="18" charset="2"/>
        <a:buChar char="³"/>
        <a:defRPr sz="2400" kern="1200">
          <a:solidFill>
            <a:schemeClr val="tx1"/>
          </a:solidFill>
          <a:latin typeface="Arial" charset="0"/>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2"/>
          <p:cNvSpPr txBox="1">
            <a:spLocks noChangeArrowheads="1"/>
          </p:cNvSpPr>
          <p:nvPr/>
        </p:nvSpPr>
        <p:spPr bwMode="auto">
          <a:xfrm>
            <a:off x="3886200" y="1715869"/>
            <a:ext cx="4278312" cy="646331"/>
          </a:xfrm>
          <a:prstGeom prst="rect">
            <a:avLst/>
          </a:prstGeom>
          <a:noFill/>
          <a:ln w="9525">
            <a:noFill/>
            <a:miter lim="800000"/>
            <a:headEnd/>
            <a:tailEnd/>
          </a:ln>
          <a:effectLst/>
        </p:spPr>
        <p:txBody>
          <a:bodyPr>
            <a:spAutoFit/>
          </a:bodyPr>
          <a:lstStyle/>
          <a:p>
            <a:pPr>
              <a:lnSpc>
                <a:spcPct val="100000"/>
              </a:lnSpc>
              <a:defRPr/>
            </a:pPr>
            <a:r>
              <a:rPr lang="en-US" sz="3600" b="1" spc="50" dirty="0" smtClean="0">
                <a:ln w="12700" cmpd="sng">
                  <a:solidFill>
                    <a:schemeClr val="accent6">
                      <a:lumMod val="40000"/>
                      <a:lumOff val="60000"/>
                    </a:schemeClr>
                  </a:solidFill>
                  <a:prstDash val="solid"/>
                </a:ln>
                <a:solidFill>
                  <a:srgbClr val="FFFFFF"/>
                </a:solidFill>
                <a:effectLst>
                  <a:glow rad="53100">
                    <a:schemeClr val="accent6">
                      <a:satMod val="180000"/>
                      <a:alpha val="30000"/>
                    </a:schemeClr>
                  </a:glow>
                </a:effectLst>
                <a:latin typeface="Calibri" pitchFamily="34" charset="0"/>
              </a:rPr>
              <a:t>6</a:t>
            </a:r>
            <a:endParaRPr lang="en-US" sz="3600" b="1" spc="50" dirty="0">
              <a:ln w="12700" cmpd="sng">
                <a:solidFill>
                  <a:schemeClr val="accent6">
                    <a:lumMod val="40000"/>
                    <a:lumOff val="60000"/>
                  </a:schemeClr>
                </a:solidFill>
                <a:prstDash val="solid"/>
              </a:ln>
              <a:solidFill>
                <a:srgbClr val="FFFFFF"/>
              </a:solidFill>
              <a:effectLst>
                <a:glow rad="53100">
                  <a:schemeClr val="accent6">
                    <a:satMod val="180000"/>
                    <a:alpha val="30000"/>
                  </a:schemeClr>
                </a:glow>
              </a:effectLst>
              <a:latin typeface="Calibri" pitchFamily="34" charset="0"/>
            </a:endParaRPr>
          </a:p>
        </p:txBody>
      </p:sp>
      <p:sp>
        <p:nvSpPr>
          <p:cNvPr id="3" name="Text Box 11"/>
          <p:cNvSpPr txBox="1">
            <a:spLocks noChangeArrowheads="1"/>
          </p:cNvSpPr>
          <p:nvPr/>
        </p:nvSpPr>
        <p:spPr bwMode="auto">
          <a:xfrm>
            <a:off x="2590800" y="2590800"/>
            <a:ext cx="6337300" cy="769441"/>
          </a:xfrm>
          <a:prstGeom prst="rect">
            <a:avLst/>
          </a:prstGeom>
          <a:noFill/>
          <a:ln w="9525">
            <a:noFill/>
            <a:miter lim="800000"/>
            <a:headEnd/>
            <a:tailEnd/>
          </a:ln>
          <a:effectLst/>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p>
            <a:pPr algn="ctr">
              <a:lnSpc>
                <a:spcPct val="100000"/>
              </a:lnSpc>
              <a:defRPr/>
            </a:pPr>
            <a:r>
              <a:rPr lang="en-US" sz="4400" b="1" spc="50" dirty="0" smtClean="0">
                <a:ln w="12700" cmpd="sng">
                  <a:solidFill>
                    <a:schemeClr val="accent6">
                      <a:lumMod val="40000"/>
                      <a:lumOff val="60000"/>
                    </a:schemeClr>
                  </a:solidFill>
                  <a:prstDash val="solid"/>
                </a:ln>
                <a:solidFill>
                  <a:srgbClr val="FFFFFF"/>
                </a:solidFill>
                <a:effectLst>
                  <a:glow rad="53100">
                    <a:schemeClr val="accent6">
                      <a:satMod val="180000"/>
                      <a:alpha val="30000"/>
                    </a:schemeClr>
                  </a:glow>
                </a:effectLst>
                <a:latin typeface="Calibri" pitchFamily="34" charset="0"/>
              </a:rPr>
              <a:t>Classes and Objects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400" b="1" dirty="0" smtClean="0"/>
              <a:t>Dynamic memory allocation of an object</a:t>
            </a:r>
            <a:r>
              <a:rPr lang="en-US" sz="2400" dirty="0" smtClean="0"/>
              <a:t>:</a:t>
            </a:r>
          </a:p>
          <a:p>
            <a:pPr lvl="1"/>
            <a:r>
              <a:rPr lang="en-US" sz="2000" dirty="0" smtClean="0"/>
              <a:t>The object should be initialized using the </a:t>
            </a:r>
            <a:r>
              <a:rPr lang="en-US" sz="2000" dirty="0" smtClean="0">
                <a:latin typeface="Courier New" pitchFamily="49" charset="0"/>
                <a:cs typeface="Courier New" pitchFamily="49" charset="0"/>
              </a:rPr>
              <a:t>new</a:t>
            </a:r>
            <a:r>
              <a:rPr lang="en-US" sz="2000" dirty="0" smtClean="0"/>
              <a:t> operator which dynamically allocates memory for an object. </a:t>
            </a:r>
          </a:p>
          <a:p>
            <a:pPr lvl="1"/>
            <a:r>
              <a:rPr lang="en-US" sz="2000" dirty="0" smtClean="0"/>
              <a:t>For example, the statement, </a:t>
            </a:r>
            <a:r>
              <a:rPr lang="en-US" sz="2000" b="1" dirty="0" err="1" smtClean="0">
                <a:latin typeface="Courier New" pitchFamily="49" charset="0"/>
                <a:cs typeface="Courier New" pitchFamily="49" charset="0"/>
              </a:rPr>
              <a:t>objCustomer</a:t>
            </a:r>
            <a:r>
              <a:rPr lang="en-US" sz="2000" b="1" dirty="0" smtClean="0">
                <a:latin typeface="Courier New" pitchFamily="49" charset="0"/>
                <a:cs typeface="Courier New" pitchFamily="49" charset="0"/>
              </a:rPr>
              <a:t> = new Customer</a:t>
            </a:r>
            <a:r>
              <a:rPr lang="en-US" sz="2000" dirty="0" smtClean="0">
                <a:latin typeface="Courier New" pitchFamily="49" charset="0"/>
                <a:cs typeface="Courier New" pitchFamily="49" charset="0"/>
              </a:rPr>
              <a:t>();</a:t>
            </a:r>
            <a:r>
              <a:rPr lang="en-US" sz="2000" dirty="0" smtClean="0"/>
              <a:t> allocates memory for the object and memory address of the allocated object is stored in the variable </a:t>
            </a:r>
            <a:r>
              <a:rPr lang="en-US" sz="2000" b="1" dirty="0" err="1" smtClean="0">
                <a:latin typeface="Courier New" pitchFamily="49" charset="0"/>
                <a:cs typeface="Courier New" pitchFamily="49" charset="0"/>
              </a:rPr>
              <a:t>objCustomer</a:t>
            </a:r>
            <a:r>
              <a:rPr lang="en-US" sz="2000" dirty="0" smtClean="0"/>
              <a:t>.</a:t>
            </a:r>
          </a:p>
          <a:p>
            <a:r>
              <a:rPr lang="en-US" sz="2400" dirty="0" smtClean="0"/>
              <a:t>Following figure shows the creation of object in the memory and storing of its reference in the variable, </a:t>
            </a:r>
            <a:r>
              <a:rPr lang="en-US" sz="2400" b="1" dirty="0" err="1" smtClean="0">
                <a:latin typeface="Courier New" pitchFamily="49" charset="0"/>
                <a:cs typeface="Courier New" pitchFamily="49" charset="0"/>
              </a:rPr>
              <a:t>objCustomer</a:t>
            </a:r>
            <a:r>
              <a:rPr lang="en-US" sz="2400" dirty="0" smtClean="0">
                <a:latin typeface="Courier New" pitchFamily="49" charset="0"/>
                <a:cs typeface="Courier New" pitchFamily="49" charset="0"/>
              </a:rPr>
              <a:t>:</a:t>
            </a:r>
            <a:endParaRPr lang="en-US" sz="2400" dirty="0"/>
          </a:p>
        </p:txBody>
      </p:sp>
      <p:sp>
        <p:nvSpPr>
          <p:cNvPr id="4" name="Title 3"/>
          <p:cNvSpPr>
            <a:spLocks noGrp="1"/>
          </p:cNvSpPr>
          <p:nvPr>
            <p:ph type="title"/>
          </p:nvPr>
        </p:nvSpPr>
        <p:spPr/>
        <p:txBody>
          <a:bodyPr/>
          <a:lstStyle/>
          <a:p>
            <a:r>
              <a:rPr lang="en-US" dirty="0" smtClean="0"/>
              <a:t>Creation of an Object: Two Stage Process 3-3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10</a:t>
            </a:fld>
            <a:endParaRPr lang="en-US" dirty="0"/>
          </a:p>
        </p:txBody>
      </p:sp>
      <p:pic>
        <p:nvPicPr>
          <p:cNvPr id="6" name="Picture 5" descr="Figure 6.3.tif"/>
          <p:cNvPicPr>
            <a:picLocks noChangeAspect="1"/>
          </p:cNvPicPr>
          <p:nvPr/>
        </p:nvPicPr>
        <p:blipFill>
          <a:blip r:embed="rId2" cstate="print"/>
          <a:stretch>
            <a:fillRect/>
          </a:stretch>
        </p:blipFill>
        <p:spPr>
          <a:xfrm>
            <a:off x="1066800" y="3962400"/>
            <a:ext cx="6866260" cy="224332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400" dirty="0" smtClean="0"/>
              <a:t>The members of a class are fields and methods. </a:t>
            </a:r>
            <a:endParaRPr lang="en-US" sz="2400" dirty="0"/>
          </a:p>
        </p:txBody>
      </p:sp>
      <p:sp>
        <p:nvSpPr>
          <p:cNvPr id="4" name="Title 3"/>
          <p:cNvSpPr>
            <a:spLocks noGrp="1"/>
          </p:cNvSpPr>
          <p:nvPr>
            <p:ph type="title"/>
          </p:nvPr>
        </p:nvSpPr>
        <p:spPr/>
        <p:txBody>
          <a:bodyPr/>
          <a:lstStyle/>
          <a:p>
            <a:r>
              <a:rPr lang="en-US" dirty="0" smtClean="0"/>
              <a:t>Members of a Class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11</a:t>
            </a:fld>
            <a:endParaRPr lang="en-US" dirty="0"/>
          </a:p>
        </p:txBody>
      </p:sp>
      <p:graphicFrame>
        <p:nvGraphicFramePr>
          <p:cNvPr id="6" name="Diagram 5"/>
          <p:cNvGraphicFramePr/>
          <p:nvPr/>
        </p:nvGraphicFramePr>
        <p:xfrm>
          <a:off x="457200" y="1600200"/>
          <a:ext cx="80772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400" dirty="0" smtClean="0"/>
              <a:t>They are used to store data in them.</a:t>
            </a:r>
          </a:p>
          <a:p>
            <a:r>
              <a:rPr lang="en-US" sz="2400" dirty="0" smtClean="0"/>
              <a:t>They are called instance variables because each instance of the class, that is, object of that class will have its own copy of the </a:t>
            </a:r>
            <a:r>
              <a:rPr lang="en-US" sz="2400" b="1" dirty="0" smtClean="0"/>
              <a:t>instance variables</a:t>
            </a:r>
            <a:r>
              <a:rPr lang="en-US" sz="2400" dirty="0" smtClean="0"/>
              <a:t>. </a:t>
            </a:r>
          </a:p>
          <a:p>
            <a:r>
              <a:rPr lang="en-US" sz="2400" dirty="0" smtClean="0"/>
              <a:t>They are declared similar to local variables.</a:t>
            </a:r>
          </a:p>
          <a:p>
            <a:r>
              <a:rPr lang="en-US" sz="2400" dirty="0" smtClean="0"/>
              <a:t>They are declared inside a class, but outside any method </a:t>
            </a:r>
            <a:r>
              <a:rPr lang="en-US" sz="2400" dirty="0" smtClean="0"/>
              <a:t>definitions. </a:t>
            </a:r>
            <a:endParaRPr lang="en-US" sz="2400" dirty="0" smtClean="0"/>
          </a:p>
          <a:p>
            <a:r>
              <a:rPr lang="en-US" sz="2400" dirty="0" smtClean="0"/>
              <a:t>For example: Consider a scenario where the </a:t>
            </a:r>
            <a:r>
              <a:rPr lang="en-US" sz="2400" b="1" dirty="0" smtClean="0">
                <a:latin typeface="Courier New" pitchFamily="49" charset="0"/>
                <a:cs typeface="Courier New" pitchFamily="49" charset="0"/>
              </a:rPr>
              <a:t>Customer</a:t>
            </a:r>
            <a:r>
              <a:rPr lang="en-US" sz="2400" dirty="0" smtClean="0"/>
              <a:t> class represents the details of customers holding accounts in a bank.</a:t>
            </a:r>
          </a:p>
          <a:p>
            <a:pPr lvl="1"/>
            <a:r>
              <a:rPr lang="en-US" sz="2000" dirty="0" smtClean="0"/>
              <a:t>A typical question that can be asked is ‘What are the different data that are required to identify a customer in a banking domain and represent it as a single object?’. </a:t>
            </a:r>
            <a:endParaRPr lang="en-US" sz="2000" dirty="0"/>
          </a:p>
        </p:txBody>
      </p:sp>
      <p:sp>
        <p:nvSpPr>
          <p:cNvPr id="4" name="Title 3"/>
          <p:cNvSpPr>
            <a:spLocks noGrp="1"/>
          </p:cNvSpPr>
          <p:nvPr>
            <p:ph type="title"/>
          </p:nvPr>
        </p:nvSpPr>
        <p:spPr/>
        <p:txBody>
          <a:bodyPr/>
          <a:lstStyle/>
          <a:p>
            <a:r>
              <a:rPr lang="en-US" dirty="0" smtClean="0"/>
              <a:t>Instance Variables 1-7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Following figure shows a </a:t>
            </a:r>
            <a:r>
              <a:rPr lang="en-US" sz="2000" b="1" dirty="0" smtClean="0">
                <a:latin typeface="Courier New" pitchFamily="49" charset="0"/>
                <a:cs typeface="Courier New" pitchFamily="49" charset="0"/>
              </a:rPr>
              <a:t>Customer</a:t>
            </a:r>
            <a:r>
              <a:rPr lang="en-US" sz="2000" dirty="0" smtClean="0"/>
              <a:t> object with its data requirement:</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000" dirty="0" smtClean="0"/>
          </a:p>
          <a:p>
            <a:endParaRPr lang="en-US" sz="2000" dirty="0" smtClean="0"/>
          </a:p>
          <a:p>
            <a:r>
              <a:rPr lang="en-US" sz="2000" dirty="0" smtClean="0"/>
              <a:t>The identified data requirements for a bank customer includes: Customer ID, Name, Address, and Age. </a:t>
            </a:r>
          </a:p>
          <a:p>
            <a:r>
              <a:rPr lang="en-US" sz="2000" dirty="0" smtClean="0"/>
              <a:t>To map these data requirements in a </a:t>
            </a:r>
            <a:r>
              <a:rPr lang="en-US" sz="2000" b="1" dirty="0" smtClean="0">
                <a:latin typeface="Courier New" pitchFamily="49" charset="0"/>
                <a:cs typeface="Courier New" pitchFamily="49" charset="0"/>
              </a:rPr>
              <a:t>Customer</a:t>
            </a:r>
            <a:r>
              <a:rPr lang="en-US" sz="2000" dirty="0" smtClean="0"/>
              <a:t> class, </a:t>
            </a:r>
            <a:r>
              <a:rPr lang="en-US" sz="2000" b="1" dirty="0" smtClean="0"/>
              <a:t>instance variables</a:t>
            </a:r>
            <a:r>
              <a:rPr lang="en-US" sz="2000" dirty="0" smtClean="0"/>
              <a:t> are declared. </a:t>
            </a:r>
          </a:p>
          <a:p>
            <a:pPr>
              <a:buNone/>
            </a:pPr>
            <a:r>
              <a:rPr lang="en-US" sz="2000" dirty="0" smtClean="0"/>
              <a:t> </a:t>
            </a:r>
            <a:endParaRPr lang="en-US" sz="2000" dirty="0"/>
          </a:p>
        </p:txBody>
      </p:sp>
      <p:sp>
        <p:nvSpPr>
          <p:cNvPr id="4" name="Title 3"/>
          <p:cNvSpPr>
            <a:spLocks noGrp="1"/>
          </p:cNvSpPr>
          <p:nvPr>
            <p:ph type="title"/>
          </p:nvPr>
        </p:nvSpPr>
        <p:spPr/>
        <p:txBody>
          <a:bodyPr/>
          <a:lstStyle/>
          <a:p>
            <a:r>
              <a:rPr lang="en-US" dirty="0" smtClean="0"/>
              <a:t>Instance Variables 2-7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13</a:t>
            </a:fld>
            <a:endParaRPr lang="en-US" dirty="0"/>
          </a:p>
        </p:txBody>
      </p:sp>
      <p:pic>
        <p:nvPicPr>
          <p:cNvPr id="6" name="Picture 5" descr="Figure 6.4.tif"/>
          <p:cNvPicPr>
            <a:picLocks noChangeAspect="1"/>
          </p:cNvPicPr>
          <p:nvPr/>
        </p:nvPicPr>
        <p:blipFill>
          <a:blip r:embed="rId2" cstate="print"/>
          <a:stretch>
            <a:fillRect/>
          </a:stretch>
        </p:blipFill>
        <p:spPr>
          <a:xfrm>
            <a:off x="2819400" y="1371600"/>
            <a:ext cx="4879688" cy="343385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Each instance created from the </a:t>
            </a:r>
            <a:r>
              <a:rPr lang="en-US" sz="2000" b="1" dirty="0" smtClean="0">
                <a:latin typeface="Courier New" pitchFamily="49" charset="0"/>
                <a:cs typeface="Courier New" pitchFamily="49" charset="0"/>
              </a:rPr>
              <a:t>Customer</a:t>
            </a:r>
            <a:r>
              <a:rPr lang="en-US" sz="2000" dirty="0" smtClean="0"/>
              <a:t> class will have its own copy of the instance variables.</a:t>
            </a:r>
          </a:p>
          <a:p>
            <a:r>
              <a:rPr lang="en-US" sz="2000" dirty="0" smtClean="0"/>
              <a:t>Following figure shows various instances of the class with their own copy of instance variables: </a:t>
            </a:r>
          </a:p>
          <a:p>
            <a:pPr>
              <a:buNone/>
            </a:pPr>
            <a:endParaRPr lang="en-US" sz="2400" dirty="0"/>
          </a:p>
        </p:txBody>
      </p:sp>
      <p:sp>
        <p:nvSpPr>
          <p:cNvPr id="4" name="Title 3"/>
          <p:cNvSpPr>
            <a:spLocks noGrp="1"/>
          </p:cNvSpPr>
          <p:nvPr>
            <p:ph type="title"/>
          </p:nvPr>
        </p:nvSpPr>
        <p:spPr/>
        <p:txBody>
          <a:bodyPr/>
          <a:lstStyle/>
          <a:p>
            <a:r>
              <a:rPr lang="en-US" dirty="0" smtClean="0"/>
              <a:t>Instance Variables 3-7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14</a:t>
            </a:fld>
            <a:endParaRPr lang="en-US" dirty="0"/>
          </a:p>
        </p:txBody>
      </p:sp>
      <p:pic>
        <p:nvPicPr>
          <p:cNvPr id="6" name="Picture 5" descr="Figure 6.5.tif"/>
          <p:cNvPicPr>
            <a:picLocks noChangeAspect="1"/>
          </p:cNvPicPr>
          <p:nvPr/>
        </p:nvPicPr>
        <p:blipFill>
          <a:blip r:embed="rId2" cstate="print"/>
          <a:stretch>
            <a:fillRect/>
          </a:stretch>
        </p:blipFill>
        <p:spPr>
          <a:xfrm>
            <a:off x="1344345" y="2343912"/>
            <a:ext cx="6081116" cy="4056888"/>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The syntax to declare an instance variable within a class is as follows: </a:t>
            </a:r>
          </a:p>
          <a:p>
            <a:endParaRPr lang="en-US" sz="2000" dirty="0" smtClean="0"/>
          </a:p>
          <a:p>
            <a:endParaRPr lang="en-US" sz="2000" dirty="0" smtClean="0"/>
          </a:p>
          <a:p>
            <a:endParaRPr lang="en-US" sz="2000" dirty="0" smtClean="0"/>
          </a:p>
          <a:p>
            <a:pPr>
              <a:buNone/>
            </a:pPr>
            <a:endParaRPr lang="en-US" sz="2000" dirty="0" smtClean="0"/>
          </a:p>
          <a:p>
            <a:pPr>
              <a:buNone/>
            </a:pPr>
            <a:r>
              <a:rPr lang="en-US" sz="2000" dirty="0" smtClean="0"/>
              <a:t>	where, </a:t>
            </a:r>
          </a:p>
          <a:p>
            <a:pPr>
              <a:buNone/>
            </a:pPr>
            <a:r>
              <a:rPr lang="en-US" sz="2000" dirty="0" smtClean="0"/>
              <a:t>	</a:t>
            </a:r>
            <a:r>
              <a:rPr lang="en-US" sz="2000" dirty="0" err="1" smtClean="0">
                <a:latin typeface="Courier New" pitchFamily="49" charset="0"/>
                <a:cs typeface="Courier New" pitchFamily="49" charset="0"/>
              </a:rPr>
              <a:t>access_modifier</a:t>
            </a:r>
            <a:r>
              <a:rPr lang="en-US" sz="2000" dirty="0" smtClean="0"/>
              <a:t>: Is an optional keyword specifying the access level of an instance variable. It could be </a:t>
            </a:r>
            <a:r>
              <a:rPr lang="en-US" sz="2000" dirty="0" smtClean="0">
                <a:latin typeface="Courier New" pitchFamily="49" charset="0"/>
                <a:cs typeface="Courier New" pitchFamily="49" charset="0"/>
              </a:rPr>
              <a:t>private</a:t>
            </a:r>
            <a:r>
              <a:rPr lang="en-US" sz="2000" dirty="0" smtClean="0"/>
              <a:t>, </a:t>
            </a:r>
            <a:r>
              <a:rPr lang="en-US" sz="2000" dirty="0" smtClean="0">
                <a:latin typeface="Courier New" pitchFamily="49" charset="0"/>
                <a:cs typeface="Courier New" pitchFamily="49" charset="0"/>
              </a:rPr>
              <a:t>protected</a:t>
            </a:r>
            <a:r>
              <a:rPr lang="en-US" sz="2000" dirty="0" smtClean="0"/>
              <a:t>, and </a:t>
            </a:r>
            <a:r>
              <a:rPr lang="en-US" sz="2000" dirty="0" smtClean="0">
                <a:latin typeface="Courier New" pitchFamily="49" charset="0"/>
                <a:cs typeface="Courier New" pitchFamily="49" charset="0"/>
              </a:rPr>
              <a:t>public</a:t>
            </a:r>
            <a:r>
              <a:rPr lang="en-US" sz="2000" dirty="0" smtClean="0"/>
              <a:t>. </a:t>
            </a:r>
          </a:p>
          <a:p>
            <a:pPr>
              <a:buNone/>
            </a:pPr>
            <a:r>
              <a:rPr lang="en-US" sz="2000" dirty="0" smtClean="0"/>
              <a:t>	</a:t>
            </a:r>
            <a:r>
              <a:rPr lang="en-US" sz="2000" dirty="0" err="1" smtClean="0">
                <a:latin typeface="Courier New" pitchFamily="49" charset="0"/>
                <a:cs typeface="Courier New" pitchFamily="49" charset="0"/>
              </a:rPr>
              <a:t>data_type</a:t>
            </a:r>
            <a:r>
              <a:rPr lang="en-US" sz="2000" dirty="0" smtClean="0"/>
              <a:t>: Specifies the data type of the variable. </a:t>
            </a:r>
          </a:p>
          <a:p>
            <a:pPr>
              <a:buNone/>
            </a:pPr>
            <a:r>
              <a:rPr lang="en-US" sz="2000" dirty="0" smtClean="0"/>
              <a:t>	</a:t>
            </a:r>
            <a:r>
              <a:rPr lang="en-US" sz="2000" dirty="0" err="1" smtClean="0">
                <a:latin typeface="Courier New" pitchFamily="49" charset="0"/>
                <a:cs typeface="Courier New" pitchFamily="49" charset="0"/>
              </a:rPr>
              <a:t>instanceVariableName</a:t>
            </a:r>
            <a:r>
              <a:rPr lang="en-US" sz="2000" dirty="0" smtClean="0"/>
              <a:t>: Specifies the name of the variable.</a:t>
            </a:r>
          </a:p>
          <a:p>
            <a:endParaRPr lang="en-US" sz="2000" dirty="0" smtClean="0"/>
          </a:p>
          <a:p>
            <a:r>
              <a:rPr lang="en-US" sz="2000" dirty="0" smtClean="0"/>
              <a:t>Instance variables are accessed by objects using the dot operator (</a:t>
            </a:r>
            <a:r>
              <a:rPr lang="en-US" sz="2000" dirty="0" smtClean="0">
                <a:latin typeface="Courier New" pitchFamily="49" charset="0"/>
                <a:cs typeface="Courier New" pitchFamily="49" charset="0"/>
              </a:rPr>
              <a:t>.</a:t>
            </a:r>
            <a:r>
              <a:rPr lang="en-US" sz="2000" dirty="0" smtClean="0"/>
              <a:t>).</a:t>
            </a:r>
          </a:p>
          <a:p>
            <a:pPr>
              <a:buNone/>
            </a:pPr>
            <a:endParaRPr lang="en-US" sz="2400" dirty="0" smtClean="0"/>
          </a:p>
          <a:p>
            <a:endParaRPr lang="en-US" sz="2400" dirty="0" smtClean="0"/>
          </a:p>
          <a:p>
            <a:pPr>
              <a:buNone/>
            </a:pPr>
            <a:endParaRPr lang="en-US" sz="2400" dirty="0" smtClean="0"/>
          </a:p>
          <a:p>
            <a:pPr>
              <a:buNone/>
            </a:pPr>
            <a:r>
              <a:rPr lang="en-US" sz="2400" dirty="0" smtClean="0"/>
              <a:t>	</a:t>
            </a:r>
            <a:endParaRPr lang="en-US" sz="2000" dirty="0" smtClean="0"/>
          </a:p>
          <a:p>
            <a:pPr>
              <a:buNone/>
            </a:pPr>
            <a:endParaRPr lang="en-US" sz="2000" dirty="0" smtClean="0"/>
          </a:p>
          <a:p>
            <a:pPr>
              <a:buNone/>
            </a:pPr>
            <a:endParaRPr lang="en-US" sz="2000" dirty="0" smtClean="0"/>
          </a:p>
          <a:p>
            <a:pPr>
              <a:buNone/>
            </a:pPr>
            <a:endParaRPr lang="en-US" sz="2000" dirty="0"/>
          </a:p>
        </p:txBody>
      </p:sp>
      <p:sp>
        <p:nvSpPr>
          <p:cNvPr id="4" name="Title 3"/>
          <p:cNvSpPr>
            <a:spLocks noGrp="1"/>
          </p:cNvSpPr>
          <p:nvPr>
            <p:ph type="title"/>
          </p:nvPr>
        </p:nvSpPr>
        <p:spPr/>
        <p:txBody>
          <a:bodyPr/>
          <a:lstStyle/>
          <a:p>
            <a:r>
              <a:rPr lang="en-US" dirty="0" smtClean="0"/>
              <a:t>Instance Variables 4-7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15</a:t>
            </a:fld>
            <a:endParaRPr lang="en-US" dirty="0"/>
          </a:p>
        </p:txBody>
      </p:sp>
      <p:graphicFrame>
        <p:nvGraphicFramePr>
          <p:cNvPr id="6" name="Table 5"/>
          <p:cNvGraphicFramePr>
            <a:graphicFrameLocks noGrp="1"/>
          </p:cNvGraphicFramePr>
          <p:nvPr/>
        </p:nvGraphicFramePr>
        <p:xfrm>
          <a:off x="762000" y="2026920"/>
          <a:ext cx="7391400" cy="381000"/>
        </p:xfrm>
        <a:graphic>
          <a:graphicData uri="http://schemas.openxmlformats.org/drawingml/2006/table">
            <a:tbl>
              <a:tblPr firstRow="1" bandRow="1">
                <a:tableStyleId>{5C22544A-7EE6-4342-B048-85BDC9FD1C3A}</a:tableStyleId>
              </a:tblPr>
              <a:tblGrid>
                <a:gridCol w="7391400"/>
              </a:tblGrid>
              <a:tr h="381000">
                <a:tc>
                  <a:txBody>
                    <a:bodyPr/>
                    <a:lstStyle/>
                    <a:p>
                      <a:r>
                        <a:rPr lang="en-US" sz="1800" b="0" kern="1200" baseline="0" dirty="0" smtClean="0">
                          <a:solidFill>
                            <a:schemeClr val="tx1">
                              <a:lumMod val="95000"/>
                              <a:lumOff val="5000"/>
                            </a:schemeClr>
                          </a:solidFill>
                          <a:latin typeface="Courier New" pitchFamily="49" charset="0"/>
                          <a:ea typeface="+mn-ea"/>
                          <a:cs typeface="Courier New" pitchFamily="49" charset="0"/>
                        </a:rPr>
                        <a:t>[</a:t>
                      </a:r>
                      <a:r>
                        <a:rPr lang="en-US" sz="1800" b="0" kern="1200" baseline="0" dirty="0" err="1" smtClean="0">
                          <a:solidFill>
                            <a:schemeClr val="tx1">
                              <a:lumMod val="95000"/>
                              <a:lumOff val="5000"/>
                            </a:schemeClr>
                          </a:solidFill>
                          <a:latin typeface="Courier New" pitchFamily="49" charset="0"/>
                          <a:ea typeface="+mn-ea"/>
                          <a:cs typeface="Courier New" pitchFamily="49" charset="0"/>
                        </a:rPr>
                        <a:t>access_modifier</a:t>
                      </a:r>
                      <a:r>
                        <a:rPr lang="en-US" sz="1800" b="0" kern="1200" baseline="0" dirty="0" smtClean="0">
                          <a:solidFill>
                            <a:schemeClr val="tx1">
                              <a:lumMod val="95000"/>
                              <a:lumOff val="5000"/>
                            </a:schemeClr>
                          </a:solidFill>
                          <a:latin typeface="Courier New" pitchFamily="49" charset="0"/>
                          <a:ea typeface="+mn-ea"/>
                          <a:cs typeface="Courier New" pitchFamily="49" charset="0"/>
                        </a:rPr>
                        <a:t>] </a:t>
                      </a:r>
                      <a:r>
                        <a:rPr lang="en-US" sz="1800" b="0" kern="1200" baseline="0" dirty="0" err="1" smtClean="0">
                          <a:solidFill>
                            <a:schemeClr val="tx1">
                              <a:lumMod val="95000"/>
                              <a:lumOff val="5000"/>
                            </a:schemeClr>
                          </a:solidFill>
                          <a:latin typeface="Courier New" pitchFamily="49" charset="0"/>
                          <a:ea typeface="+mn-ea"/>
                          <a:cs typeface="Courier New" pitchFamily="49" charset="0"/>
                        </a:rPr>
                        <a:t>data_type</a:t>
                      </a:r>
                      <a:r>
                        <a:rPr lang="en-US" sz="1800" b="0" kern="1200" baseline="0" dirty="0" smtClean="0">
                          <a:solidFill>
                            <a:schemeClr val="tx1">
                              <a:lumMod val="95000"/>
                              <a:lumOff val="5000"/>
                            </a:schemeClr>
                          </a:solidFill>
                          <a:latin typeface="Courier New" pitchFamily="49" charset="0"/>
                          <a:ea typeface="+mn-ea"/>
                          <a:cs typeface="Courier New" pitchFamily="49" charset="0"/>
                        </a:rPr>
                        <a:t> </a:t>
                      </a:r>
                      <a:r>
                        <a:rPr lang="en-US" sz="1800" b="0" kern="1200" baseline="0" dirty="0" err="1" smtClean="0">
                          <a:solidFill>
                            <a:schemeClr val="tx1">
                              <a:lumMod val="95000"/>
                              <a:lumOff val="5000"/>
                            </a:schemeClr>
                          </a:solidFill>
                          <a:latin typeface="Courier New" pitchFamily="49" charset="0"/>
                          <a:ea typeface="+mn-ea"/>
                          <a:cs typeface="Courier New" pitchFamily="49" charset="0"/>
                        </a:rPr>
                        <a:t>instanceVariableName</a:t>
                      </a:r>
                      <a:r>
                        <a:rPr lang="en-US" sz="1800" b="0" kern="1200" baseline="0" dirty="0" smtClean="0">
                          <a:solidFill>
                            <a:schemeClr val="tx1">
                              <a:lumMod val="95000"/>
                              <a:lumOff val="5000"/>
                            </a:schemeClr>
                          </a:solidFill>
                          <a:latin typeface="Courier New" pitchFamily="49" charset="0"/>
                          <a:ea typeface="+mn-ea"/>
                          <a:cs typeface="Courier New" pitchFamily="49" charset="0"/>
                        </a:rPr>
                        <a:t>; </a:t>
                      </a:r>
                      <a:endParaRPr lang="en-US" sz="2000" b="0" kern="1200" baseline="0" dirty="0" smtClean="0">
                        <a:solidFill>
                          <a:schemeClr val="tx1">
                            <a:lumMod val="95000"/>
                            <a:lumOff val="5000"/>
                          </a:schemeClr>
                        </a:solidFill>
                        <a:latin typeface="Courier New" pitchFamily="49" charset="0"/>
                        <a:ea typeface="+mn-ea"/>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grpSp>
        <p:nvGrpSpPr>
          <p:cNvPr id="7" name="Group 6"/>
          <p:cNvGrpSpPr/>
          <p:nvPr/>
        </p:nvGrpSpPr>
        <p:grpSpPr>
          <a:xfrm>
            <a:off x="762000" y="1447800"/>
            <a:ext cx="1295400" cy="381000"/>
            <a:chOff x="0" y="267999"/>
            <a:chExt cx="6096000" cy="936000"/>
          </a:xfrm>
          <a:solidFill>
            <a:schemeClr val="accent2"/>
          </a:solidFill>
          <a:scene3d>
            <a:camera prst="orthographicFront"/>
            <a:lightRig rig="threePt" dir="t">
              <a:rot lat="0" lon="0" rev="7500000"/>
            </a:lightRig>
          </a:scene3d>
        </p:grpSpPr>
        <p:sp>
          <p:nvSpPr>
            <p:cNvPr id="8" name="Rounded Rectangle 7"/>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IN" sz="2400" b="1" dirty="0" smtClean="0">
                  <a:solidFill>
                    <a:schemeClr val="bg1"/>
                  </a:solidFill>
                  <a:latin typeface="Calibri" pitchFamily="34" charset="0"/>
                  <a:cs typeface="Calibri" pitchFamily="34" charset="0"/>
                </a:rPr>
                <a:t>Syntax</a:t>
              </a:r>
              <a:endParaRPr lang="en-IN" sz="2400" b="1" kern="1200" dirty="0">
                <a:solidFill>
                  <a:schemeClr val="bg1"/>
                </a:solidFill>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400" dirty="0" smtClean="0"/>
              <a:t>Following code snippet demonstrates the declaration of instance variables within a class in the Java program:</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pPr lvl="1"/>
            <a:r>
              <a:rPr lang="en-US" sz="2000" dirty="0" smtClean="0"/>
              <a:t>Lines 3 to 6 declares instance variables.</a:t>
            </a:r>
          </a:p>
          <a:p>
            <a:pPr lvl="1"/>
            <a:r>
              <a:rPr lang="en-US" sz="2000" dirty="0" smtClean="0"/>
              <a:t>Line 11 creates an object of type </a:t>
            </a:r>
            <a:r>
              <a:rPr lang="en-US" sz="2000" b="1" dirty="0" smtClean="0">
                <a:latin typeface="Courier New" pitchFamily="49" charset="0"/>
                <a:cs typeface="Courier New" pitchFamily="49" charset="0"/>
              </a:rPr>
              <a:t>Customer</a:t>
            </a:r>
            <a:r>
              <a:rPr lang="en-US" sz="2000" dirty="0" smtClean="0"/>
              <a:t> and stores its reference in the variable, </a:t>
            </a:r>
            <a:r>
              <a:rPr lang="en-US" sz="2000" b="1" dirty="0" smtClean="0">
                <a:latin typeface="Courier New" pitchFamily="49" charset="0"/>
                <a:cs typeface="Courier New" pitchFamily="49" charset="0"/>
              </a:rPr>
              <a:t>objCustomer1</a:t>
            </a:r>
            <a:r>
              <a:rPr lang="en-US" sz="2000" dirty="0" smtClean="0"/>
              <a:t>.</a:t>
            </a:r>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a:p>
        </p:txBody>
      </p:sp>
      <p:sp>
        <p:nvSpPr>
          <p:cNvPr id="4" name="Title 3"/>
          <p:cNvSpPr>
            <a:spLocks noGrp="1"/>
          </p:cNvSpPr>
          <p:nvPr>
            <p:ph type="title"/>
          </p:nvPr>
        </p:nvSpPr>
        <p:spPr/>
        <p:txBody>
          <a:bodyPr/>
          <a:lstStyle/>
          <a:p>
            <a:r>
              <a:rPr lang="en-US" dirty="0" smtClean="0"/>
              <a:t>Instance Variables 5-7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16</a:t>
            </a:fld>
            <a:endParaRPr lang="en-US" dirty="0"/>
          </a:p>
        </p:txBody>
      </p:sp>
      <p:graphicFrame>
        <p:nvGraphicFramePr>
          <p:cNvPr id="6" name="Table 5"/>
          <p:cNvGraphicFramePr>
            <a:graphicFrameLocks noGrp="1"/>
          </p:cNvGraphicFramePr>
          <p:nvPr/>
        </p:nvGraphicFramePr>
        <p:xfrm>
          <a:off x="762000" y="1828800"/>
          <a:ext cx="7924800" cy="2865120"/>
        </p:xfrm>
        <a:graphic>
          <a:graphicData uri="http://schemas.openxmlformats.org/drawingml/2006/table">
            <a:tbl>
              <a:tblPr firstRow="1" bandRow="1">
                <a:tableStyleId>{5C22544A-7EE6-4342-B048-85BDC9FD1C3A}</a:tableStyleId>
              </a:tblPr>
              <a:tblGrid>
                <a:gridCol w="7924800"/>
              </a:tblGrid>
              <a:tr h="9906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1: public class Customer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2: // Declare instance variables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3: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int</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customerID</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4: String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customerName</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5: String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customerAddress</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6: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int</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customerAge</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endParaRPr lang="en-US" sz="1400" b="0" kern="1200" baseline="0" dirty="0" smtClean="0">
                        <a:solidFill>
                          <a:schemeClr val="tx1">
                            <a:lumMod val="95000"/>
                            <a:lumOff val="5000"/>
                          </a:schemeClr>
                        </a:solidFill>
                        <a:latin typeface="Courier New" pitchFamily="49" charset="0"/>
                        <a:ea typeface="+mn-ea"/>
                        <a:cs typeface="Courier New" pitchFamily="49" charset="0"/>
                      </a:endParaRPr>
                    </a:p>
                    <a:p>
                      <a:r>
                        <a:rPr lang="en-US" sz="1400" b="0" kern="1200" baseline="0" dirty="0" smtClean="0">
                          <a:solidFill>
                            <a:schemeClr val="tx1">
                              <a:lumMod val="95000"/>
                              <a:lumOff val="5000"/>
                            </a:schemeClr>
                          </a:solidFill>
                          <a:latin typeface="Courier New" pitchFamily="49" charset="0"/>
                          <a:ea typeface="+mn-ea"/>
                          <a:cs typeface="Courier New" pitchFamily="49" charset="0"/>
                        </a:rPr>
                        <a:t>7: /* As main() method is a member of class, so it can access other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8: * members of the class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9:   public static void main(String[]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args</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10:   // Declares and instantiates an object of type Customer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11:      Customer objCustomer1 = new Customer();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
        <p:nvSpPr>
          <p:cNvPr id="7" name="Rectangle 6"/>
          <p:cNvSpPr/>
          <p:nvPr/>
        </p:nvSpPr>
        <p:spPr>
          <a:xfrm>
            <a:off x="1066800" y="2514600"/>
            <a:ext cx="274320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0" y="4419600"/>
            <a:ext cx="48006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edge">
                                      <p:cBhvr>
                                        <p:cTn id="15" dur="500"/>
                                        <p:tgtEl>
                                          <p:spTgt spid="8"/>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lvl="1"/>
            <a:r>
              <a:rPr lang="en-US" sz="2000" dirty="0" smtClean="0"/>
              <a:t>Lines 13 to 16 accesses the instance variables and assigns them the values. </a:t>
            </a:r>
          </a:p>
          <a:p>
            <a:pPr lvl="1"/>
            <a:r>
              <a:rPr lang="en-US" sz="2000" dirty="0" smtClean="0"/>
              <a:t>Lines 18 to 21 display the values assigned to the instance variables for the object, </a:t>
            </a:r>
            <a:r>
              <a:rPr lang="en-US" sz="2000" b="1" dirty="0" smtClean="0"/>
              <a:t>objCustomer1. </a:t>
            </a:r>
            <a:endParaRPr lang="en-US" sz="2000" dirty="0"/>
          </a:p>
        </p:txBody>
      </p:sp>
      <p:sp>
        <p:nvSpPr>
          <p:cNvPr id="4" name="Title 3"/>
          <p:cNvSpPr>
            <a:spLocks noGrp="1"/>
          </p:cNvSpPr>
          <p:nvPr>
            <p:ph type="title"/>
          </p:nvPr>
        </p:nvSpPr>
        <p:spPr/>
        <p:txBody>
          <a:bodyPr/>
          <a:lstStyle/>
          <a:p>
            <a:r>
              <a:rPr lang="en-US" dirty="0" smtClean="0"/>
              <a:t>Instance Variables 6-7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17</a:t>
            </a:fld>
            <a:endParaRPr lang="en-US" dirty="0"/>
          </a:p>
        </p:txBody>
      </p:sp>
      <p:graphicFrame>
        <p:nvGraphicFramePr>
          <p:cNvPr id="6" name="Table 5"/>
          <p:cNvGraphicFramePr>
            <a:graphicFrameLocks noGrp="1"/>
          </p:cNvGraphicFramePr>
          <p:nvPr/>
        </p:nvGraphicFramePr>
        <p:xfrm>
          <a:off x="304800" y="914400"/>
          <a:ext cx="7924800" cy="3291840"/>
        </p:xfrm>
        <a:graphic>
          <a:graphicData uri="http://schemas.openxmlformats.org/drawingml/2006/table">
            <a:tbl>
              <a:tblPr firstRow="1" bandRow="1">
                <a:tableStyleId>{5C22544A-7EE6-4342-B048-85BDC9FD1C3A}</a:tableStyleId>
              </a:tblPr>
              <a:tblGrid>
                <a:gridCol w="7924800"/>
              </a:tblGrid>
              <a:tr h="9906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12: // Accesses the instance variables to store values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13: objCustomer1.customerID = 100;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14: objCustomer1.customerName = “John”;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15: objCustomer1.customerAddress = “123 Street”;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16: objCustomer1.customerAge = 30; </a:t>
                      </a:r>
                    </a:p>
                    <a:p>
                      <a:endParaRPr lang="en-US" sz="1400" b="0" kern="1200" baseline="0" dirty="0" smtClean="0">
                        <a:solidFill>
                          <a:schemeClr val="tx1">
                            <a:lumMod val="95000"/>
                            <a:lumOff val="5000"/>
                          </a:schemeClr>
                        </a:solidFill>
                        <a:latin typeface="Courier New" pitchFamily="49" charset="0"/>
                        <a:ea typeface="+mn-ea"/>
                        <a:cs typeface="Courier New" pitchFamily="49" charset="0"/>
                      </a:endParaRPr>
                    </a:p>
                    <a:p>
                      <a:r>
                        <a:rPr lang="en-US" sz="1400" b="0" kern="1200" baseline="0" dirty="0" smtClean="0">
                          <a:solidFill>
                            <a:schemeClr val="tx1">
                              <a:lumMod val="95000"/>
                              <a:lumOff val="5000"/>
                            </a:schemeClr>
                          </a:solidFill>
                          <a:latin typeface="Courier New" pitchFamily="49" charset="0"/>
                          <a:ea typeface="+mn-ea"/>
                          <a:cs typeface="Courier New" pitchFamily="49" charset="0"/>
                        </a:rPr>
                        <a:t>17: // Displays the objCustomer1 object details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18: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(“Customer Identification Number: “ + objCustomer1.customerID);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19: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(“Customer Name: “ + objCustomer1.customerName);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20: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(“Customer Address: “ + objCustomer1.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customerAddress</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21: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(“Customer Age: “ + objCustomer1.customerAge);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
        <p:nvSpPr>
          <p:cNvPr id="7" name="Rectangle 6"/>
          <p:cNvSpPr/>
          <p:nvPr/>
        </p:nvSpPr>
        <p:spPr>
          <a:xfrm>
            <a:off x="762000" y="1143000"/>
            <a:ext cx="4800600" cy="990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1000" y="2438400"/>
            <a:ext cx="7543800" cy="1295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edge">
                                      <p:cBhvr>
                                        <p:cTn id="15" dur="500"/>
                                        <p:tgtEl>
                                          <p:spTgt spid="8"/>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a:xfrm>
            <a:off x="304800" y="914400"/>
            <a:ext cx="8610600" cy="3810000"/>
          </a:xfrm>
        </p:spPr>
        <p:txBody>
          <a:bodyPr/>
          <a:lstStyle/>
          <a:p>
            <a:r>
              <a:rPr lang="en-US" sz="2000" dirty="0" smtClean="0"/>
              <a:t>Following figure shows the allocation of </a:t>
            </a:r>
            <a:r>
              <a:rPr lang="en-US" sz="2000" b="1" dirty="0" smtClean="0">
                <a:latin typeface="Courier New" pitchFamily="49" charset="0"/>
                <a:cs typeface="Courier New" pitchFamily="49" charset="0"/>
              </a:rPr>
              <a:t>Customer</a:t>
            </a:r>
            <a:r>
              <a:rPr lang="en-US" sz="2000" dirty="0" smtClean="0"/>
              <a:t> object in the memory:</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000" dirty="0" smtClean="0"/>
              <a:t>Following figure shows the output of the code: </a:t>
            </a:r>
          </a:p>
          <a:p>
            <a:pPr>
              <a:buNone/>
            </a:pPr>
            <a:endParaRPr lang="en-US" sz="2400" dirty="0"/>
          </a:p>
        </p:txBody>
      </p:sp>
      <p:sp>
        <p:nvSpPr>
          <p:cNvPr id="4" name="Title 3"/>
          <p:cNvSpPr>
            <a:spLocks noGrp="1"/>
          </p:cNvSpPr>
          <p:nvPr>
            <p:ph type="title"/>
          </p:nvPr>
        </p:nvSpPr>
        <p:spPr/>
        <p:txBody>
          <a:bodyPr/>
          <a:lstStyle/>
          <a:p>
            <a:r>
              <a:rPr lang="en-US" dirty="0" smtClean="0"/>
              <a:t>Instance Variables 7-7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18</a:t>
            </a:fld>
            <a:endParaRPr lang="en-US" dirty="0"/>
          </a:p>
        </p:txBody>
      </p:sp>
      <p:pic>
        <p:nvPicPr>
          <p:cNvPr id="6" name="Picture 5" descr="Figure 6.6.tif"/>
          <p:cNvPicPr>
            <a:picLocks noChangeAspect="1"/>
          </p:cNvPicPr>
          <p:nvPr/>
        </p:nvPicPr>
        <p:blipFill>
          <a:blip r:embed="rId2" cstate="print"/>
          <a:stretch>
            <a:fillRect/>
          </a:stretch>
        </p:blipFill>
        <p:spPr>
          <a:xfrm>
            <a:off x="2133600" y="1371600"/>
            <a:ext cx="4165790" cy="2864920"/>
          </a:xfrm>
          <a:prstGeom prst="rect">
            <a:avLst/>
          </a:prstGeom>
        </p:spPr>
      </p:pic>
      <p:pic>
        <p:nvPicPr>
          <p:cNvPr id="7" name="Picture 6" descr="Figure 6.7.tif"/>
          <p:cNvPicPr>
            <a:picLocks noChangeAspect="1"/>
          </p:cNvPicPr>
          <p:nvPr/>
        </p:nvPicPr>
        <p:blipFill>
          <a:blip r:embed="rId3" cstate="print"/>
          <a:stretch>
            <a:fillRect/>
          </a:stretch>
        </p:blipFill>
        <p:spPr>
          <a:xfrm>
            <a:off x="1997410" y="4800600"/>
            <a:ext cx="4555790" cy="1773936"/>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1800" dirty="0" smtClean="0"/>
              <a:t>They are functions declared in a class.</a:t>
            </a:r>
          </a:p>
          <a:p>
            <a:r>
              <a:rPr lang="en-US" sz="1800" dirty="0" smtClean="0"/>
              <a:t>They implement the behavior of an object. </a:t>
            </a:r>
          </a:p>
          <a:p>
            <a:r>
              <a:rPr lang="en-US" sz="1800" dirty="0" smtClean="0"/>
              <a:t>They are used to perform operations on the instance variables. </a:t>
            </a:r>
          </a:p>
          <a:p>
            <a:r>
              <a:rPr lang="en-US" sz="1800" dirty="0" smtClean="0"/>
              <a:t>They can be accessed by instantiating an object of the class in which it is defined and then, invoking the method.  </a:t>
            </a:r>
          </a:p>
          <a:p>
            <a:r>
              <a:rPr lang="en-US" sz="1800" dirty="0" smtClean="0"/>
              <a:t>For example: the class </a:t>
            </a:r>
            <a:r>
              <a:rPr lang="en-US" sz="1800" b="1" dirty="0" smtClean="0">
                <a:latin typeface="Courier New" pitchFamily="49" charset="0"/>
                <a:cs typeface="Courier New" pitchFamily="49" charset="0"/>
              </a:rPr>
              <a:t>Car</a:t>
            </a:r>
            <a:r>
              <a:rPr lang="en-US" sz="1800" dirty="0" smtClean="0"/>
              <a:t> can have a method </a:t>
            </a:r>
            <a:r>
              <a:rPr lang="en-US" sz="1800" dirty="0" smtClean="0">
                <a:latin typeface="Courier New" pitchFamily="49" charset="0"/>
                <a:cs typeface="Courier New" pitchFamily="49" charset="0"/>
              </a:rPr>
              <a:t>Brake()</a:t>
            </a:r>
            <a:r>
              <a:rPr lang="en-US" sz="1800" dirty="0" smtClean="0"/>
              <a:t> that represents the ‘Apply Brake’ action. </a:t>
            </a:r>
          </a:p>
          <a:p>
            <a:pPr lvl="1"/>
            <a:r>
              <a:rPr lang="en-US" sz="1600" dirty="0" smtClean="0"/>
              <a:t>To perform the action, the method </a:t>
            </a:r>
            <a:r>
              <a:rPr lang="en-US" sz="1600" dirty="0" smtClean="0">
                <a:latin typeface="Courier New" pitchFamily="49" charset="0"/>
                <a:cs typeface="Courier New" pitchFamily="49" charset="0"/>
              </a:rPr>
              <a:t>Brake()</a:t>
            </a:r>
            <a:r>
              <a:rPr lang="en-US" sz="1600" dirty="0" smtClean="0"/>
              <a:t> will have to be invoked by an object of class </a:t>
            </a:r>
            <a:r>
              <a:rPr lang="en-US" sz="1600" b="1" dirty="0" smtClean="0">
                <a:latin typeface="Courier New" pitchFamily="49" charset="0"/>
                <a:cs typeface="Courier New" pitchFamily="49" charset="0"/>
              </a:rPr>
              <a:t>Car</a:t>
            </a:r>
            <a:r>
              <a:rPr lang="en-US" sz="1600" dirty="0" smtClean="0"/>
              <a:t>.</a:t>
            </a:r>
            <a:endParaRPr lang="en-US" sz="1600" dirty="0"/>
          </a:p>
        </p:txBody>
      </p:sp>
      <p:sp>
        <p:nvSpPr>
          <p:cNvPr id="4" name="Title 3"/>
          <p:cNvSpPr>
            <a:spLocks noGrp="1"/>
          </p:cNvSpPr>
          <p:nvPr>
            <p:ph type="title"/>
          </p:nvPr>
        </p:nvSpPr>
        <p:spPr/>
        <p:txBody>
          <a:bodyPr/>
          <a:lstStyle/>
          <a:p>
            <a:r>
              <a:rPr lang="en-US" dirty="0" smtClean="0"/>
              <a:t>Instance Methods 1-6</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19</a:t>
            </a:fld>
            <a:endParaRPr lang="en-US" dirty="0"/>
          </a:p>
        </p:txBody>
      </p:sp>
      <p:graphicFrame>
        <p:nvGraphicFramePr>
          <p:cNvPr id="6" name="Diagram 5"/>
          <p:cNvGraphicFramePr/>
          <p:nvPr/>
        </p:nvGraphicFramePr>
        <p:xfrm>
          <a:off x="457200" y="3733800"/>
          <a:ext cx="8534400" cy="281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Explain the process of creation of classes in Java </a:t>
            </a:r>
          </a:p>
          <a:p>
            <a:r>
              <a:rPr lang="en-US" dirty="0" smtClean="0"/>
              <a:t>Explain the instantiation of objects in Java </a:t>
            </a:r>
          </a:p>
          <a:p>
            <a:r>
              <a:rPr lang="en-US" dirty="0" smtClean="0"/>
              <a:t>Explain the purpose of instance variables and instance methods </a:t>
            </a:r>
          </a:p>
          <a:p>
            <a:r>
              <a:rPr lang="en-US" dirty="0" smtClean="0"/>
              <a:t>Explain constructors in Java </a:t>
            </a:r>
          </a:p>
          <a:p>
            <a:r>
              <a:rPr lang="en-US" dirty="0" smtClean="0"/>
              <a:t>Explain the memory management in Java </a:t>
            </a:r>
          </a:p>
          <a:p>
            <a:r>
              <a:rPr lang="en-US" dirty="0" smtClean="0"/>
              <a:t>Explain object </a:t>
            </a:r>
            <a:r>
              <a:rPr lang="en-US" dirty="0" err="1" smtClean="0"/>
              <a:t>initializers</a:t>
            </a:r>
            <a:r>
              <a:rPr lang="en-US" dirty="0" smtClean="0"/>
              <a:t> </a:t>
            </a:r>
            <a:endParaRPr lang="en-US" dirty="0"/>
          </a:p>
        </p:txBody>
      </p:sp>
      <p:sp>
        <p:nvSpPr>
          <p:cNvPr id="3" name="Title 2"/>
          <p:cNvSpPr>
            <a:spLocks noGrp="1"/>
          </p:cNvSpPr>
          <p:nvPr>
            <p:ph type="title"/>
          </p:nvPr>
        </p:nvSpPr>
        <p:spPr/>
        <p:txBody>
          <a:bodyPr/>
          <a:lstStyle/>
          <a:p>
            <a:r>
              <a:rPr lang="en-US" dirty="0" smtClean="0"/>
              <a:t>Objectives </a:t>
            </a:r>
            <a:endParaRPr lang="en-US" dirty="0"/>
          </a:p>
        </p:txBody>
      </p:sp>
      <p:sp>
        <p:nvSpPr>
          <p:cNvPr id="4" name="Footer Placeholder 3"/>
          <p:cNvSpPr>
            <a:spLocks noGrp="1"/>
          </p:cNvSpPr>
          <p:nvPr>
            <p:ph type="ftr" sz="quarter" idx="3"/>
          </p:nvPr>
        </p:nvSpPr>
        <p:spPr/>
        <p:txBody>
          <a:bodyPr/>
          <a:lstStyle/>
          <a:p>
            <a:pPr>
              <a:defRPr/>
            </a:pPr>
            <a:r>
              <a:rPr lang="en-US" smtClean="0"/>
              <a:t>© Aptech Ltd.                                                                                       Classes and Objects/Session 6</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Following figure shows the instance methods declared in the class, </a:t>
            </a:r>
            <a:r>
              <a:rPr lang="en-US" sz="2000" b="1" dirty="0" smtClean="0">
                <a:latin typeface="Courier New" pitchFamily="49" charset="0"/>
                <a:cs typeface="Courier New" pitchFamily="49" charset="0"/>
              </a:rPr>
              <a:t>Customer</a:t>
            </a:r>
            <a:r>
              <a:rPr lang="en-US" sz="2000" dirty="0" smtClean="0">
                <a:latin typeface="Courier New" pitchFamily="49" charset="0"/>
                <a:cs typeface="Courier New" pitchFamily="49" charset="0"/>
              </a:rPr>
              <a:t>:</a:t>
            </a:r>
            <a:r>
              <a:rPr lang="en-US" sz="2000" b="1" dirty="0" smtClean="0"/>
              <a:t> </a:t>
            </a:r>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dirty="0" smtClean="0"/>
          </a:p>
          <a:p>
            <a:pPr>
              <a:buNone/>
            </a:pPr>
            <a:endParaRPr lang="en-US" dirty="0"/>
          </a:p>
        </p:txBody>
      </p:sp>
      <p:sp>
        <p:nvSpPr>
          <p:cNvPr id="4" name="Title 3"/>
          <p:cNvSpPr>
            <a:spLocks noGrp="1"/>
          </p:cNvSpPr>
          <p:nvPr>
            <p:ph type="title"/>
          </p:nvPr>
        </p:nvSpPr>
        <p:spPr/>
        <p:txBody>
          <a:bodyPr/>
          <a:lstStyle/>
          <a:p>
            <a:r>
              <a:rPr lang="en-US" dirty="0" smtClean="0"/>
              <a:t>Instance Methods 2-6</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20</a:t>
            </a:fld>
            <a:endParaRPr lang="en-US" dirty="0"/>
          </a:p>
        </p:txBody>
      </p:sp>
      <p:pic>
        <p:nvPicPr>
          <p:cNvPr id="6" name="Picture 5" descr="Figure 6.8.tif"/>
          <p:cNvPicPr>
            <a:picLocks noChangeAspect="1"/>
          </p:cNvPicPr>
          <p:nvPr/>
        </p:nvPicPr>
        <p:blipFill>
          <a:blip r:embed="rId2" cstate="print"/>
          <a:stretch>
            <a:fillRect/>
          </a:stretch>
        </p:blipFill>
        <p:spPr>
          <a:xfrm>
            <a:off x="914399" y="1905000"/>
            <a:ext cx="6813247" cy="32766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The syntax to declare an instance method in a class is as follows:</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pPr>
              <a:buNone/>
            </a:pPr>
            <a:r>
              <a:rPr lang="en-US" sz="2000" dirty="0" smtClean="0"/>
              <a:t>	where, </a:t>
            </a:r>
          </a:p>
          <a:p>
            <a:pPr>
              <a:buNone/>
            </a:pPr>
            <a:r>
              <a:rPr lang="en-US" sz="2000" dirty="0" smtClean="0"/>
              <a:t>	</a:t>
            </a:r>
            <a:r>
              <a:rPr lang="en-US" sz="2000" dirty="0" err="1" smtClean="0">
                <a:latin typeface="Courier New" pitchFamily="49" charset="0"/>
                <a:cs typeface="Courier New" pitchFamily="49" charset="0"/>
              </a:rPr>
              <a:t>access_modifier</a:t>
            </a:r>
            <a:r>
              <a:rPr lang="en-US" sz="2000" dirty="0" smtClean="0"/>
              <a:t>: Is an optional keyword specifying the access level of an instance method. It could be </a:t>
            </a:r>
            <a:r>
              <a:rPr lang="en-US" sz="2000" dirty="0" smtClean="0">
                <a:latin typeface="Courier New" pitchFamily="49" charset="0"/>
                <a:cs typeface="Courier New" pitchFamily="49" charset="0"/>
              </a:rPr>
              <a:t>private</a:t>
            </a:r>
            <a:r>
              <a:rPr lang="en-US" sz="2000" dirty="0" smtClean="0"/>
              <a:t>, </a:t>
            </a:r>
            <a:r>
              <a:rPr lang="en-US" sz="2000" dirty="0" smtClean="0">
                <a:latin typeface="Courier New" pitchFamily="49" charset="0"/>
                <a:cs typeface="Courier New" pitchFamily="49" charset="0"/>
              </a:rPr>
              <a:t>protected</a:t>
            </a:r>
            <a:r>
              <a:rPr lang="en-US" sz="2000" dirty="0" smtClean="0"/>
              <a:t>, and </a:t>
            </a:r>
            <a:r>
              <a:rPr lang="en-US" sz="2000" dirty="0" smtClean="0">
                <a:latin typeface="Courier New" pitchFamily="49" charset="0"/>
                <a:cs typeface="Courier New" pitchFamily="49" charset="0"/>
              </a:rPr>
              <a:t>public</a:t>
            </a:r>
            <a:r>
              <a:rPr lang="en-US" sz="2000" dirty="0" smtClean="0"/>
              <a:t>. </a:t>
            </a:r>
          </a:p>
          <a:p>
            <a:pPr>
              <a:buNone/>
            </a:pPr>
            <a:r>
              <a:rPr lang="en-US" sz="2000" dirty="0" smtClean="0"/>
              <a:t>	</a:t>
            </a:r>
            <a:r>
              <a:rPr lang="en-US" sz="2000" dirty="0" err="1" smtClean="0">
                <a:latin typeface="Courier New" pitchFamily="49" charset="0"/>
                <a:cs typeface="Courier New" pitchFamily="49" charset="0"/>
              </a:rPr>
              <a:t>returntype</a:t>
            </a:r>
            <a:r>
              <a:rPr lang="en-US" sz="2000" dirty="0" smtClean="0"/>
              <a:t>: Specifies the data type of the value that is returned by the method. </a:t>
            </a:r>
          </a:p>
          <a:p>
            <a:pPr>
              <a:buNone/>
            </a:pPr>
            <a:r>
              <a:rPr lang="en-US" sz="2000" dirty="0" smtClean="0"/>
              <a:t>	</a:t>
            </a:r>
            <a:r>
              <a:rPr lang="en-US" sz="2000" dirty="0" err="1" smtClean="0">
                <a:latin typeface="Courier New" pitchFamily="49" charset="0"/>
                <a:cs typeface="Courier New" pitchFamily="49" charset="0"/>
              </a:rPr>
              <a:t>method_name</a:t>
            </a:r>
            <a:r>
              <a:rPr lang="en-US" sz="2000" dirty="0" smtClean="0"/>
              <a:t>: Is the method name. </a:t>
            </a:r>
          </a:p>
          <a:p>
            <a:pPr>
              <a:buNone/>
            </a:pPr>
            <a:r>
              <a:rPr lang="en-US" sz="2000" dirty="0" smtClean="0"/>
              <a:t>	</a:t>
            </a:r>
            <a:r>
              <a:rPr lang="en-US" sz="2000" dirty="0" smtClean="0">
                <a:latin typeface="Courier New" pitchFamily="49" charset="0"/>
                <a:cs typeface="Courier New" pitchFamily="49" charset="0"/>
              </a:rPr>
              <a:t>list of parameters</a:t>
            </a:r>
            <a:r>
              <a:rPr lang="en-US" sz="2000" dirty="0" smtClean="0"/>
              <a:t>: Are the values passed to the method.  </a:t>
            </a:r>
            <a:endParaRPr lang="en-US" sz="2000" dirty="0"/>
          </a:p>
        </p:txBody>
      </p:sp>
      <p:sp>
        <p:nvSpPr>
          <p:cNvPr id="4" name="Title 3"/>
          <p:cNvSpPr>
            <a:spLocks noGrp="1"/>
          </p:cNvSpPr>
          <p:nvPr>
            <p:ph type="title"/>
          </p:nvPr>
        </p:nvSpPr>
        <p:spPr/>
        <p:txBody>
          <a:bodyPr/>
          <a:lstStyle/>
          <a:p>
            <a:r>
              <a:rPr lang="en-US" dirty="0" smtClean="0"/>
              <a:t>Instance Methods 3-6</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21</a:t>
            </a:fld>
            <a:endParaRPr lang="en-US" dirty="0"/>
          </a:p>
        </p:txBody>
      </p:sp>
      <p:graphicFrame>
        <p:nvGraphicFramePr>
          <p:cNvPr id="6" name="Table 5"/>
          <p:cNvGraphicFramePr>
            <a:graphicFrameLocks noGrp="1"/>
          </p:cNvGraphicFramePr>
          <p:nvPr/>
        </p:nvGraphicFramePr>
        <p:xfrm>
          <a:off x="762000" y="2026920"/>
          <a:ext cx="7391400" cy="1737360"/>
        </p:xfrm>
        <a:graphic>
          <a:graphicData uri="http://schemas.openxmlformats.org/drawingml/2006/table">
            <a:tbl>
              <a:tblPr firstRow="1" bandRow="1">
                <a:tableStyleId>{5C22544A-7EE6-4342-B048-85BDC9FD1C3A}</a:tableStyleId>
              </a:tblPr>
              <a:tblGrid>
                <a:gridCol w="7391400"/>
              </a:tblGrid>
              <a:tr h="381000">
                <a:tc>
                  <a:txBody>
                    <a:bodyPr/>
                    <a:lstStyle/>
                    <a:p>
                      <a:r>
                        <a:rPr lang="en-US" sz="1800" b="0" kern="1200" baseline="0" dirty="0" smtClean="0">
                          <a:solidFill>
                            <a:schemeClr val="tx1">
                              <a:lumMod val="95000"/>
                              <a:lumOff val="5000"/>
                            </a:schemeClr>
                          </a:solidFill>
                          <a:latin typeface="Courier New" pitchFamily="49" charset="0"/>
                          <a:ea typeface="+mn-ea"/>
                          <a:cs typeface="Courier New" pitchFamily="49" charset="0"/>
                        </a:rPr>
                        <a:t>[</a:t>
                      </a:r>
                      <a:r>
                        <a:rPr lang="en-US" sz="1800" b="0" kern="1200" baseline="0" dirty="0" err="1" smtClean="0">
                          <a:solidFill>
                            <a:schemeClr val="tx1">
                              <a:lumMod val="95000"/>
                              <a:lumOff val="5000"/>
                            </a:schemeClr>
                          </a:solidFill>
                          <a:latin typeface="Courier New" pitchFamily="49" charset="0"/>
                          <a:ea typeface="+mn-ea"/>
                          <a:cs typeface="Courier New" pitchFamily="49" charset="0"/>
                        </a:rPr>
                        <a:t>access_modifier</a:t>
                      </a:r>
                      <a:r>
                        <a:rPr lang="en-US" sz="1800" b="0" kern="1200" baseline="0" dirty="0" smtClean="0">
                          <a:solidFill>
                            <a:schemeClr val="tx1">
                              <a:lumMod val="95000"/>
                              <a:lumOff val="5000"/>
                            </a:schemeClr>
                          </a:solidFill>
                          <a:latin typeface="Courier New" pitchFamily="49" charset="0"/>
                          <a:ea typeface="+mn-ea"/>
                          <a:cs typeface="Courier New" pitchFamily="49" charset="0"/>
                        </a:rPr>
                        <a:t>] &lt;return type&gt; &lt;</a:t>
                      </a:r>
                      <a:r>
                        <a:rPr lang="en-US" sz="1800" b="0" kern="1200" baseline="0" dirty="0" err="1" smtClean="0">
                          <a:solidFill>
                            <a:schemeClr val="tx1">
                              <a:lumMod val="95000"/>
                              <a:lumOff val="5000"/>
                            </a:schemeClr>
                          </a:solidFill>
                          <a:latin typeface="Courier New" pitchFamily="49" charset="0"/>
                          <a:ea typeface="+mn-ea"/>
                          <a:cs typeface="Courier New" pitchFamily="49" charset="0"/>
                        </a:rPr>
                        <a:t>method_name</a:t>
                      </a:r>
                      <a:r>
                        <a:rPr lang="en-US" sz="1800" b="0" kern="1200" baseline="0" dirty="0" smtClean="0">
                          <a:solidFill>
                            <a:schemeClr val="tx1">
                              <a:lumMod val="95000"/>
                              <a:lumOff val="5000"/>
                            </a:schemeClr>
                          </a:solidFill>
                          <a:latin typeface="Courier New" pitchFamily="49" charset="0"/>
                          <a:ea typeface="+mn-ea"/>
                          <a:cs typeface="Courier New" pitchFamily="49" charset="0"/>
                        </a:rPr>
                        <a:t>&gt; ([list of parameters]) { </a:t>
                      </a:r>
                    </a:p>
                    <a:p>
                      <a:endParaRPr lang="en-US" sz="1800" b="0" kern="1200" baseline="0" dirty="0" smtClean="0">
                        <a:solidFill>
                          <a:schemeClr val="tx1">
                            <a:lumMod val="95000"/>
                            <a:lumOff val="5000"/>
                          </a:schemeClr>
                        </a:solidFill>
                        <a:latin typeface="Courier New" pitchFamily="49" charset="0"/>
                        <a:ea typeface="+mn-ea"/>
                        <a:cs typeface="Courier New" pitchFamily="49" charset="0"/>
                      </a:endParaRPr>
                    </a:p>
                    <a:p>
                      <a:r>
                        <a:rPr lang="en-US" sz="1800" b="0" kern="1200" baseline="0" dirty="0" smtClean="0">
                          <a:solidFill>
                            <a:schemeClr val="tx1">
                              <a:lumMod val="95000"/>
                              <a:lumOff val="5000"/>
                            </a:schemeClr>
                          </a:solidFill>
                          <a:latin typeface="Courier New" pitchFamily="49" charset="0"/>
                          <a:ea typeface="+mn-ea"/>
                          <a:cs typeface="Courier New" pitchFamily="49" charset="0"/>
                        </a:rPr>
                        <a:t>// Body of the method </a:t>
                      </a:r>
                    </a:p>
                    <a:p>
                      <a:endParaRPr lang="en-US" sz="1800" b="0" kern="1200" baseline="0" dirty="0" smtClean="0">
                        <a:solidFill>
                          <a:schemeClr val="tx1">
                            <a:lumMod val="95000"/>
                            <a:lumOff val="5000"/>
                          </a:schemeClr>
                        </a:solidFill>
                        <a:latin typeface="Courier New" pitchFamily="49" charset="0"/>
                        <a:ea typeface="+mn-ea"/>
                        <a:cs typeface="Courier New" pitchFamily="49" charset="0"/>
                      </a:endParaRPr>
                    </a:p>
                    <a:p>
                      <a:r>
                        <a:rPr lang="en-US" sz="1800" b="0" kern="1200" baseline="0" dirty="0" smtClean="0">
                          <a:solidFill>
                            <a:schemeClr val="tx1">
                              <a:lumMod val="95000"/>
                              <a:lumOff val="5000"/>
                            </a:schemeClr>
                          </a:solidFill>
                          <a:latin typeface="Courier New" pitchFamily="49" charset="0"/>
                          <a:ea typeface="+mn-ea"/>
                          <a:cs typeface="Courier New" pitchFamily="49" charset="0"/>
                        </a:rPr>
                        <a:t>}</a:t>
                      </a:r>
                      <a:endParaRPr lang="en-US" sz="2000" b="0" kern="1200" baseline="0" dirty="0" smtClean="0">
                        <a:solidFill>
                          <a:schemeClr val="tx1">
                            <a:lumMod val="95000"/>
                            <a:lumOff val="5000"/>
                          </a:schemeClr>
                        </a:solidFill>
                        <a:latin typeface="Courier New" pitchFamily="49" charset="0"/>
                        <a:ea typeface="+mn-ea"/>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grpSp>
        <p:nvGrpSpPr>
          <p:cNvPr id="7" name="Group 6"/>
          <p:cNvGrpSpPr/>
          <p:nvPr/>
        </p:nvGrpSpPr>
        <p:grpSpPr>
          <a:xfrm>
            <a:off x="762000" y="1447800"/>
            <a:ext cx="1295400" cy="381000"/>
            <a:chOff x="0" y="267999"/>
            <a:chExt cx="6096000" cy="936000"/>
          </a:xfrm>
          <a:solidFill>
            <a:schemeClr val="accent2"/>
          </a:solidFill>
          <a:scene3d>
            <a:camera prst="orthographicFront"/>
            <a:lightRig rig="threePt" dir="t">
              <a:rot lat="0" lon="0" rev="7500000"/>
            </a:lightRig>
          </a:scene3d>
        </p:grpSpPr>
        <p:sp>
          <p:nvSpPr>
            <p:cNvPr id="8" name="Rounded Rectangle 7"/>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IN" sz="2400" b="1" dirty="0" smtClean="0">
                  <a:solidFill>
                    <a:schemeClr val="bg1"/>
                  </a:solidFill>
                  <a:latin typeface="Calibri" pitchFamily="34" charset="0"/>
                  <a:cs typeface="Calibri" pitchFamily="34" charset="0"/>
                </a:rPr>
                <a:t>Syntax</a:t>
              </a:r>
              <a:endParaRPr lang="en-IN" sz="2400" b="1" kern="1200" dirty="0">
                <a:solidFill>
                  <a:schemeClr val="bg1"/>
                </a:solidFill>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Following figure shows the declaration of an instance method within the class:</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000" dirty="0" smtClean="0"/>
              <a:t>Each instance of the class has its own instance variables, but the instance methods are shared by all the instances of the class during execution.</a:t>
            </a:r>
          </a:p>
          <a:p>
            <a:pPr>
              <a:buNone/>
            </a:pPr>
            <a:endParaRPr lang="en-US" sz="2400" dirty="0"/>
          </a:p>
        </p:txBody>
      </p:sp>
      <p:sp>
        <p:nvSpPr>
          <p:cNvPr id="4" name="Title 3"/>
          <p:cNvSpPr>
            <a:spLocks noGrp="1"/>
          </p:cNvSpPr>
          <p:nvPr>
            <p:ph type="title"/>
          </p:nvPr>
        </p:nvSpPr>
        <p:spPr/>
        <p:txBody>
          <a:bodyPr/>
          <a:lstStyle/>
          <a:p>
            <a:r>
              <a:rPr lang="en-US" dirty="0" smtClean="0"/>
              <a:t>Instance Methods 4-6</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22</a:t>
            </a:fld>
            <a:endParaRPr lang="en-US" dirty="0"/>
          </a:p>
        </p:txBody>
      </p:sp>
      <p:pic>
        <p:nvPicPr>
          <p:cNvPr id="6" name="Picture 5" descr="Figure 6.9.tif"/>
          <p:cNvPicPr>
            <a:picLocks noChangeAspect="1"/>
          </p:cNvPicPr>
          <p:nvPr/>
        </p:nvPicPr>
        <p:blipFill>
          <a:blip r:embed="rId2" cstate="print"/>
          <a:stretch>
            <a:fillRect/>
          </a:stretch>
        </p:blipFill>
        <p:spPr>
          <a:xfrm>
            <a:off x="838200" y="1447800"/>
            <a:ext cx="6159982" cy="31242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Following code snippet demonstrates the code that declares instance methods within the class, </a:t>
            </a:r>
            <a:r>
              <a:rPr lang="en-US" sz="2000" b="1" dirty="0" smtClean="0">
                <a:latin typeface="Courier New" pitchFamily="49" charset="0"/>
                <a:cs typeface="Courier New" pitchFamily="49" charset="0"/>
              </a:rPr>
              <a:t>Customer</a:t>
            </a:r>
            <a:r>
              <a:rPr lang="en-US" sz="2000" dirty="0" smtClean="0"/>
              <a:t>:</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000" dirty="0" smtClean="0">
              <a:cs typeface="Courier New" pitchFamily="49" charset="0"/>
            </a:endParaRPr>
          </a:p>
          <a:p>
            <a:r>
              <a:rPr lang="en-US" sz="2000" dirty="0" smtClean="0">
                <a:cs typeface="Courier New" pitchFamily="49" charset="0"/>
              </a:rPr>
              <a:t>The instance methods </a:t>
            </a:r>
            <a:r>
              <a:rPr lang="en-US" sz="2000" b="1" dirty="0" err="1" smtClean="0">
                <a:latin typeface="Courier New" pitchFamily="49" charset="0"/>
                <a:cs typeface="Courier New" pitchFamily="49" charset="0"/>
              </a:rPr>
              <a:t>changeCustomerAddress</a:t>
            </a:r>
            <a:r>
              <a:rPr lang="en-US" sz="2000" b="1" dirty="0" smtClean="0">
                <a:latin typeface="Courier New" pitchFamily="49" charset="0"/>
                <a:cs typeface="Courier New" pitchFamily="49" charset="0"/>
              </a:rPr>
              <a:t>()</a:t>
            </a:r>
            <a:r>
              <a:rPr lang="en-US" sz="2000" dirty="0" smtClean="0">
                <a:cs typeface="Courier New" pitchFamily="49" charset="0"/>
              </a:rPr>
              <a:t> method will accept a string value through parameter address. </a:t>
            </a:r>
          </a:p>
          <a:p>
            <a:r>
              <a:rPr lang="en-US" sz="2000" dirty="0" smtClean="0">
                <a:cs typeface="Courier New" pitchFamily="49" charset="0"/>
              </a:rPr>
              <a:t>It then assigns the value of address variable to the </a:t>
            </a:r>
            <a:r>
              <a:rPr lang="en-US" sz="2000" b="1" dirty="0" err="1" smtClean="0">
                <a:latin typeface="Courier New" pitchFamily="49" charset="0"/>
                <a:cs typeface="Courier New" pitchFamily="49" charset="0"/>
              </a:rPr>
              <a:t>customerAddress</a:t>
            </a:r>
            <a:r>
              <a:rPr lang="en-US" sz="2000" dirty="0" smtClean="0">
                <a:cs typeface="Courier New" pitchFamily="49" charset="0"/>
              </a:rPr>
              <a:t> field. </a:t>
            </a:r>
            <a:endParaRPr lang="en-US" sz="2000" dirty="0">
              <a:cs typeface="Courier New" pitchFamily="49" charset="0"/>
            </a:endParaRPr>
          </a:p>
        </p:txBody>
      </p:sp>
      <p:sp>
        <p:nvSpPr>
          <p:cNvPr id="4" name="Title 3"/>
          <p:cNvSpPr>
            <a:spLocks noGrp="1"/>
          </p:cNvSpPr>
          <p:nvPr>
            <p:ph type="title"/>
          </p:nvPr>
        </p:nvSpPr>
        <p:spPr/>
        <p:txBody>
          <a:bodyPr/>
          <a:lstStyle/>
          <a:p>
            <a:r>
              <a:rPr lang="en-US" dirty="0" smtClean="0"/>
              <a:t>Instance Methods 5-6</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23</a:t>
            </a:fld>
            <a:endParaRPr lang="en-US" dirty="0"/>
          </a:p>
        </p:txBody>
      </p:sp>
      <p:graphicFrame>
        <p:nvGraphicFramePr>
          <p:cNvPr id="6" name="Table 5"/>
          <p:cNvGraphicFramePr>
            <a:graphicFrameLocks noGrp="1"/>
          </p:cNvGraphicFramePr>
          <p:nvPr/>
        </p:nvGraphicFramePr>
        <p:xfrm>
          <a:off x="762000" y="1645920"/>
          <a:ext cx="7924800" cy="3078480"/>
        </p:xfrm>
        <a:graphic>
          <a:graphicData uri="http://schemas.openxmlformats.org/drawingml/2006/table">
            <a:tbl>
              <a:tblPr firstRow="1" bandRow="1">
                <a:tableStyleId>{5C22544A-7EE6-4342-B048-85BDC9FD1C3A}</a:tableStyleId>
              </a:tblPr>
              <a:tblGrid>
                <a:gridCol w="7924800"/>
              </a:tblGrid>
              <a:tr h="9906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public class Customer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Declare instance variables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int</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customerID</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String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customerName</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String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customerAddress</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int</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customerAge</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endParaRPr lang="en-US" sz="1400" b="0" kern="1200" baseline="0" dirty="0" smtClean="0">
                        <a:solidFill>
                          <a:schemeClr val="tx1">
                            <a:lumMod val="95000"/>
                            <a:lumOff val="5000"/>
                          </a:schemeClr>
                        </a:solidFill>
                        <a:latin typeface="Courier New" pitchFamily="49" charset="0"/>
                        <a:ea typeface="+mn-ea"/>
                        <a:cs typeface="Courier New" pitchFamily="49" charset="0"/>
                      </a:endParaRP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Declares an instance method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changeCustomerAddress</a:t>
                      </a:r>
                      <a:r>
                        <a:rPr lang="en-US" sz="1400" b="0" kern="1200" baseline="0" dirty="0" smtClean="0">
                          <a:solidFill>
                            <a:schemeClr val="tx1">
                              <a:lumMod val="95000"/>
                              <a:lumOff val="5000"/>
                            </a:schemeClr>
                          </a:solidFill>
                          <a:latin typeface="Courier New" pitchFamily="49" charset="0"/>
                          <a:ea typeface="+mn-ea"/>
                          <a:cs typeface="Courier New" pitchFamily="49" charset="0"/>
                        </a:rPr>
                        <a:t> is created to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change the address of the customer object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void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changeCustomerAddress</a:t>
                      </a:r>
                      <a:r>
                        <a:rPr lang="en-US" sz="1400" b="0" kern="1200" baseline="0" dirty="0" smtClean="0">
                          <a:solidFill>
                            <a:schemeClr val="tx1">
                              <a:lumMod val="95000"/>
                              <a:lumOff val="5000"/>
                            </a:schemeClr>
                          </a:solidFill>
                          <a:latin typeface="Courier New" pitchFamily="49" charset="0"/>
                          <a:ea typeface="+mn-ea"/>
                          <a:cs typeface="Courier New" pitchFamily="49" charset="0"/>
                        </a:rPr>
                        <a:t>(String address)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customerAddress</a:t>
                      </a:r>
                      <a:r>
                        <a:rPr lang="en-US" sz="1400" b="0" kern="1200" baseline="0" dirty="0" smtClean="0">
                          <a:solidFill>
                            <a:schemeClr val="tx1">
                              <a:lumMod val="95000"/>
                              <a:lumOff val="5000"/>
                            </a:schemeClr>
                          </a:solidFill>
                          <a:latin typeface="Courier New" pitchFamily="49" charset="0"/>
                          <a:ea typeface="+mn-ea"/>
                          <a:cs typeface="Courier New" pitchFamily="49" charset="0"/>
                        </a:rPr>
                        <a:t> = address;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
        <p:nvSpPr>
          <p:cNvPr id="7" name="Rectangle 6"/>
          <p:cNvSpPr/>
          <p:nvPr/>
        </p:nvSpPr>
        <p:spPr>
          <a:xfrm>
            <a:off x="1066800" y="3886200"/>
            <a:ext cx="5105400" cy="838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sz="2000" dirty="0" smtClean="0"/>
          </a:p>
          <a:p>
            <a:r>
              <a:rPr lang="en-US" sz="2000" dirty="0" smtClean="0"/>
              <a:t>The method </a:t>
            </a:r>
            <a:r>
              <a:rPr lang="en-US" sz="2000" b="1" dirty="0" err="1" smtClean="0">
                <a:latin typeface="Courier New" pitchFamily="49" charset="0"/>
                <a:ea typeface="Kozuka Gothic Pro L" pitchFamily="34" charset="-128"/>
                <a:cs typeface="Courier New" pitchFamily="49" charset="0"/>
              </a:rPr>
              <a:t>displayCustomerInformation</a:t>
            </a:r>
            <a:r>
              <a:rPr lang="en-US" sz="2000" b="1" dirty="0" smtClean="0">
                <a:latin typeface="Courier New" pitchFamily="49" charset="0"/>
                <a:ea typeface="Kozuka Gothic Pro L" pitchFamily="34" charset="-128"/>
                <a:cs typeface="Courier New" pitchFamily="49" charset="0"/>
              </a:rPr>
              <a:t>()</a:t>
            </a:r>
            <a:r>
              <a:rPr lang="en-US" sz="2000" dirty="0" smtClean="0"/>
              <a:t> displays the details of the customer object.</a:t>
            </a:r>
          </a:p>
          <a:p>
            <a:endParaRPr lang="en-US" dirty="0" smtClean="0"/>
          </a:p>
          <a:p>
            <a:endParaRPr lang="en-US" dirty="0" smtClean="0"/>
          </a:p>
          <a:p>
            <a:endParaRPr lang="en-US" dirty="0"/>
          </a:p>
        </p:txBody>
      </p:sp>
      <p:sp>
        <p:nvSpPr>
          <p:cNvPr id="10" name="Title 9"/>
          <p:cNvSpPr>
            <a:spLocks noGrp="1"/>
          </p:cNvSpPr>
          <p:nvPr>
            <p:ph type="title"/>
          </p:nvPr>
        </p:nvSpPr>
        <p:spPr/>
        <p:txBody>
          <a:bodyPr/>
          <a:lstStyle/>
          <a:p>
            <a:r>
              <a:rPr lang="en-US" dirty="0" smtClean="0"/>
              <a:t>Instance Methods 6-6</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24</a:t>
            </a:fld>
            <a:endParaRPr lang="en-US" dirty="0"/>
          </a:p>
        </p:txBody>
      </p:sp>
      <p:graphicFrame>
        <p:nvGraphicFramePr>
          <p:cNvPr id="6" name="Table 5"/>
          <p:cNvGraphicFramePr>
            <a:graphicFrameLocks noGrp="1"/>
          </p:cNvGraphicFramePr>
          <p:nvPr/>
        </p:nvGraphicFramePr>
        <p:xfrm>
          <a:off x="381000" y="990600"/>
          <a:ext cx="7924800" cy="2438400"/>
        </p:xfrm>
        <a:graphic>
          <a:graphicData uri="http://schemas.openxmlformats.org/drawingml/2006/table">
            <a:tbl>
              <a:tblPr firstRow="1" bandRow="1">
                <a:tableStyleId>{5C22544A-7EE6-4342-B048-85BDC9FD1C3A}</a:tableStyleId>
              </a:tblPr>
              <a:tblGrid>
                <a:gridCol w="7924800"/>
              </a:tblGrid>
              <a:tr h="9906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Declares an instance method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displayCustomerInformation</a:t>
                      </a:r>
                      <a:r>
                        <a:rPr lang="en-US" sz="1400" b="0" kern="1200" baseline="0" dirty="0" smtClean="0">
                          <a:solidFill>
                            <a:schemeClr val="tx1">
                              <a:lumMod val="95000"/>
                              <a:lumOff val="5000"/>
                            </a:schemeClr>
                          </a:solidFill>
                          <a:latin typeface="Courier New" pitchFamily="49" charset="0"/>
                          <a:ea typeface="+mn-ea"/>
                          <a:cs typeface="Courier New" pitchFamily="49" charset="0"/>
                        </a:rPr>
                        <a:t> is created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to </a:t>
                      </a:r>
                      <a:r>
                        <a:rPr lang="en-US" sz="1400" b="0" kern="1200" baseline="0" dirty="0" smtClean="0">
                          <a:solidFill>
                            <a:schemeClr val="tx1">
                              <a:lumMod val="95000"/>
                              <a:lumOff val="5000"/>
                            </a:schemeClr>
                          </a:solidFill>
                          <a:latin typeface="Courier New" pitchFamily="49" charset="0"/>
                          <a:ea typeface="+mn-ea"/>
                          <a:cs typeface="Courier New" pitchFamily="49" charset="0"/>
                        </a:rPr>
                        <a:t>display </a:t>
                      </a:r>
                      <a:r>
                        <a:rPr lang="en-US" sz="1400" b="0" kern="1200" baseline="0" dirty="0" smtClean="0">
                          <a:solidFill>
                            <a:schemeClr val="tx1">
                              <a:lumMod val="95000"/>
                              <a:lumOff val="5000"/>
                            </a:schemeClr>
                          </a:solidFill>
                          <a:latin typeface="Courier New" pitchFamily="49" charset="0"/>
                          <a:ea typeface="+mn-ea"/>
                          <a:cs typeface="Courier New" pitchFamily="49" charset="0"/>
                        </a:rPr>
                        <a:t>the details of the customer object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void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displayCustomerInformation</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(“Customer Identification Number: “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customerID</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(“Customer Name: “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customerName</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(“Customer Address: “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customerAddress</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(“Customer Age: “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customerAge</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
        <p:nvSpPr>
          <p:cNvPr id="7" name="Rectangle 6"/>
          <p:cNvSpPr/>
          <p:nvPr/>
        </p:nvSpPr>
        <p:spPr>
          <a:xfrm>
            <a:off x="609600" y="1905000"/>
            <a:ext cx="7467600" cy="1371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400" dirty="0" smtClean="0"/>
              <a:t>To invoke a method, the object name is followed by the dot operator (</a:t>
            </a:r>
            <a:r>
              <a:rPr lang="en-US" sz="2400" dirty="0" smtClean="0">
                <a:latin typeface="Courier New" pitchFamily="49" charset="0"/>
                <a:cs typeface="Courier New" pitchFamily="49" charset="0"/>
              </a:rPr>
              <a:t>.</a:t>
            </a:r>
            <a:r>
              <a:rPr lang="en-US" sz="2400" dirty="0" smtClean="0"/>
              <a:t>) and the method name. </a:t>
            </a:r>
          </a:p>
          <a:p>
            <a:r>
              <a:rPr lang="en-US" sz="2400" dirty="0" smtClean="0"/>
              <a:t>A method is always invoked from another method. </a:t>
            </a:r>
          </a:p>
          <a:p>
            <a:r>
              <a:rPr lang="en-US" sz="2400" dirty="0" smtClean="0"/>
              <a:t>The method which invokes a method is referred to as the </a:t>
            </a:r>
            <a:r>
              <a:rPr lang="en-US" sz="2400" b="1" dirty="0" smtClean="0"/>
              <a:t>calling method</a:t>
            </a:r>
            <a:r>
              <a:rPr lang="en-US" sz="2400" dirty="0" smtClean="0"/>
              <a:t>. </a:t>
            </a:r>
          </a:p>
          <a:p>
            <a:r>
              <a:rPr lang="en-US" sz="2400" dirty="0" smtClean="0"/>
              <a:t>The invoked method is referred to as the </a:t>
            </a:r>
            <a:r>
              <a:rPr lang="en-US" sz="2400" b="1" dirty="0" smtClean="0"/>
              <a:t>called method</a:t>
            </a:r>
            <a:r>
              <a:rPr lang="en-US" sz="2400" dirty="0" smtClean="0"/>
              <a:t>. </a:t>
            </a:r>
          </a:p>
          <a:p>
            <a:r>
              <a:rPr lang="en-US" sz="2400" dirty="0" smtClean="0"/>
              <a:t>After execution of all the statements within the code block of the invoked method, the control returns back to the </a:t>
            </a:r>
            <a:r>
              <a:rPr lang="en-US" sz="2400" b="1" dirty="0" smtClean="0"/>
              <a:t>calling method</a:t>
            </a:r>
            <a:r>
              <a:rPr lang="en-US" sz="2400" dirty="0" smtClean="0"/>
              <a:t>. </a:t>
            </a:r>
          </a:p>
          <a:p>
            <a:pPr>
              <a:buNone/>
            </a:pPr>
            <a:endParaRPr lang="en-US" sz="2400" dirty="0"/>
          </a:p>
        </p:txBody>
      </p:sp>
      <p:sp>
        <p:nvSpPr>
          <p:cNvPr id="4" name="Title 3"/>
          <p:cNvSpPr>
            <a:spLocks noGrp="1"/>
          </p:cNvSpPr>
          <p:nvPr>
            <p:ph type="title"/>
          </p:nvPr>
        </p:nvSpPr>
        <p:spPr/>
        <p:txBody>
          <a:bodyPr/>
          <a:lstStyle/>
          <a:p>
            <a:r>
              <a:rPr lang="en-US" dirty="0" smtClean="0"/>
              <a:t>Invoking Methods 1-4</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25</a:t>
            </a:fld>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Following code snippet demonstrates a class with </a:t>
            </a:r>
            <a:r>
              <a:rPr lang="en-US" sz="2000" dirty="0" smtClean="0">
                <a:latin typeface="Courier New" pitchFamily="49" charset="0"/>
                <a:cs typeface="Courier New" pitchFamily="49" charset="0"/>
              </a:rPr>
              <a:t>main()</a:t>
            </a:r>
            <a:r>
              <a:rPr lang="en-US" sz="2000" dirty="0" smtClean="0"/>
              <a:t> method which creates the instance of the class </a:t>
            </a:r>
            <a:r>
              <a:rPr lang="en-US" sz="2000" b="1" dirty="0" smtClean="0">
                <a:latin typeface="Courier New" pitchFamily="49" charset="0"/>
                <a:cs typeface="Courier New" pitchFamily="49" charset="0"/>
              </a:rPr>
              <a:t>Customer</a:t>
            </a:r>
            <a:r>
              <a:rPr lang="en-US" sz="2000" dirty="0" smtClean="0"/>
              <a:t> and invokes the methods defined in the class:</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r>
              <a:rPr lang="en-US" sz="2000" dirty="0" smtClean="0"/>
              <a:t>The code instantiates an object </a:t>
            </a:r>
            <a:r>
              <a:rPr lang="en-US" sz="2000" b="1" dirty="0" err="1" smtClean="0">
                <a:latin typeface="Courier New" pitchFamily="49" charset="0"/>
                <a:cs typeface="Courier New" pitchFamily="49" charset="0"/>
              </a:rPr>
              <a:t>objCustomer</a:t>
            </a:r>
            <a:r>
              <a:rPr lang="en-US" sz="2000" dirty="0" smtClean="0"/>
              <a:t> of type </a:t>
            </a:r>
            <a:r>
              <a:rPr lang="en-US" sz="2000" b="1" dirty="0" smtClean="0">
                <a:latin typeface="Courier New" pitchFamily="49" charset="0"/>
                <a:cs typeface="Courier New" pitchFamily="49" charset="0"/>
              </a:rPr>
              <a:t>Customer</a:t>
            </a:r>
            <a:r>
              <a:rPr lang="en-US" sz="2000" dirty="0" smtClean="0"/>
              <a:t> class and initializes its instance variables. </a:t>
            </a:r>
            <a:endParaRPr lang="en-US" sz="2000" dirty="0"/>
          </a:p>
        </p:txBody>
      </p:sp>
      <p:sp>
        <p:nvSpPr>
          <p:cNvPr id="4" name="Title 3"/>
          <p:cNvSpPr>
            <a:spLocks noGrp="1"/>
          </p:cNvSpPr>
          <p:nvPr>
            <p:ph type="title"/>
          </p:nvPr>
        </p:nvSpPr>
        <p:spPr/>
        <p:txBody>
          <a:bodyPr/>
          <a:lstStyle/>
          <a:p>
            <a:r>
              <a:rPr lang="en-US" dirty="0" smtClean="0"/>
              <a:t>Invoking Methods 2-4</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26</a:t>
            </a:fld>
            <a:endParaRPr lang="en-US" dirty="0"/>
          </a:p>
        </p:txBody>
      </p:sp>
      <p:graphicFrame>
        <p:nvGraphicFramePr>
          <p:cNvPr id="6" name="Table 5"/>
          <p:cNvGraphicFramePr>
            <a:graphicFrameLocks noGrp="1"/>
          </p:cNvGraphicFramePr>
          <p:nvPr/>
        </p:nvGraphicFramePr>
        <p:xfrm>
          <a:off x="762000" y="1981200"/>
          <a:ext cx="7924800" cy="3505200"/>
        </p:xfrm>
        <a:graphic>
          <a:graphicData uri="http://schemas.openxmlformats.org/drawingml/2006/table">
            <a:tbl>
              <a:tblPr firstRow="1" bandRow="1">
                <a:tableStyleId>{5C22544A-7EE6-4342-B048-85BDC9FD1C3A}</a:tableStyleId>
              </a:tblPr>
              <a:tblGrid>
                <a:gridCol w="7924800"/>
              </a:tblGrid>
              <a:tr h="9906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public class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TestCustomer</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endParaRPr lang="en-US" sz="1400" b="0" kern="1200" baseline="0" dirty="0" smtClean="0">
                        <a:solidFill>
                          <a:schemeClr val="tx1">
                            <a:lumMod val="95000"/>
                            <a:lumOff val="5000"/>
                          </a:schemeClr>
                        </a:solidFill>
                        <a:latin typeface="Courier New" pitchFamily="49" charset="0"/>
                        <a:ea typeface="+mn-ea"/>
                        <a:cs typeface="Courier New" pitchFamily="49" charset="0"/>
                      </a:endParaRP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param</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args</a:t>
                      </a:r>
                      <a:r>
                        <a:rPr lang="en-US" sz="1400" b="0" kern="1200" baseline="0" dirty="0" smtClean="0">
                          <a:solidFill>
                            <a:schemeClr val="tx1">
                              <a:lumMod val="95000"/>
                              <a:lumOff val="5000"/>
                            </a:schemeClr>
                          </a:solidFill>
                          <a:latin typeface="Courier New" pitchFamily="49" charset="0"/>
                          <a:ea typeface="+mn-ea"/>
                          <a:cs typeface="Courier New" pitchFamily="49" charset="0"/>
                        </a:rPr>
                        <a:t> the command line arguments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The main() method creates the instance of class Customer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and invoke its methods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public static void main(String[]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args</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Creates an object of the class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Customer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objCustomer</a:t>
                      </a:r>
                      <a:r>
                        <a:rPr lang="en-US" sz="1400" b="0" kern="1200" baseline="0" dirty="0" smtClean="0">
                          <a:solidFill>
                            <a:schemeClr val="tx1">
                              <a:lumMod val="95000"/>
                              <a:lumOff val="5000"/>
                            </a:schemeClr>
                          </a:solidFill>
                          <a:latin typeface="Courier New" pitchFamily="49" charset="0"/>
                          <a:ea typeface="+mn-ea"/>
                          <a:cs typeface="Courier New" pitchFamily="49" charset="0"/>
                        </a:rPr>
                        <a:t> = new Customer();</a:t>
                      </a:r>
                    </a:p>
                    <a:p>
                      <a:endParaRPr lang="en-US" sz="1400" b="0" kern="1200" baseline="0" dirty="0" smtClean="0">
                        <a:solidFill>
                          <a:schemeClr val="tx1">
                            <a:lumMod val="95000"/>
                            <a:lumOff val="5000"/>
                          </a:schemeClr>
                        </a:solidFill>
                        <a:latin typeface="Courier New" pitchFamily="49" charset="0"/>
                        <a:ea typeface="+mn-ea"/>
                        <a:cs typeface="Courier New" pitchFamily="49" charset="0"/>
                      </a:endParaRPr>
                    </a:p>
                    <a:p>
                      <a:r>
                        <a:rPr lang="en-US" sz="1400" b="0" kern="1200" baseline="0" dirty="0" smtClean="0">
                          <a:solidFill>
                            <a:schemeClr val="tx1">
                              <a:lumMod val="95000"/>
                              <a:lumOff val="5000"/>
                            </a:schemeClr>
                          </a:solidFill>
                          <a:latin typeface="Courier New" pitchFamily="49" charset="0"/>
                          <a:ea typeface="+mn-ea"/>
                          <a:cs typeface="Courier New" pitchFamily="49" charset="0"/>
                        </a:rPr>
                        <a:t>   // Initialize the object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objCustomer.customerID</a:t>
                      </a:r>
                      <a:r>
                        <a:rPr lang="en-US" sz="1400" b="0" kern="1200" baseline="0" dirty="0" smtClean="0">
                          <a:solidFill>
                            <a:schemeClr val="tx1">
                              <a:lumMod val="95000"/>
                              <a:lumOff val="5000"/>
                            </a:schemeClr>
                          </a:solidFill>
                          <a:latin typeface="Courier New" pitchFamily="49" charset="0"/>
                          <a:ea typeface="+mn-ea"/>
                          <a:cs typeface="Courier New" pitchFamily="49" charset="0"/>
                        </a:rPr>
                        <a:t> = 100;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objCustomer.customerName</a:t>
                      </a:r>
                      <a:r>
                        <a:rPr lang="en-US" sz="1400" b="0" kern="1200" baseline="0" dirty="0" smtClean="0">
                          <a:solidFill>
                            <a:schemeClr val="tx1">
                              <a:lumMod val="95000"/>
                              <a:lumOff val="5000"/>
                            </a:schemeClr>
                          </a:solidFill>
                          <a:latin typeface="Courier New" pitchFamily="49" charset="0"/>
                          <a:ea typeface="+mn-ea"/>
                          <a:cs typeface="Courier New" pitchFamily="49" charset="0"/>
                        </a:rPr>
                        <a:t> = “Jack”;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objCustomer.customerAddress</a:t>
                      </a:r>
                      <a:r>
                        <a:rPr lang="en-US" sz="1400" b="0" kern="1200" baseline="0" dirty="0" smtClean="0">
                          <a:solidFill>
                            <a:schemeClr val="tx1">
                              <a:lumMod val="95000"/>
                              <a:lumOff val="5000"/>
                            </a:schemeClr>
                          </a:solidFill>
                          <a:latin typeface="Courier New" pitchFamily="49" charset="0"/>
                          <a:ea typeface="+mn-ea"/>
                          <a:cs typeface="Courier New" pitchFamily="49" charset="0"/>
                        </a:rPr>
                        <a:t> = “123 Street”;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objCustomer.customerAge</a:t>
                      </a:r>
                      <a:r>
                        <a:rPr lang="en-US" sz="1400" b="0" kern="1200" baseline="0" dirty="0" smtClean="0">
                          <a:solidFill>
                            <a:schemeClr val="tx1">
                              <a:lumMod val="95000"/>
                              <a:lumOff val="5000"/>
                            </a:schemeClr>
                          </a:solidFill>
                          <a:latin typeface="Courier New" pitchFamily="49" charset="0"/>
                          <a:ea typeface="+mn-ea"/>
                          <a:cs typeface="Courier New" pitchFamily="49" charset="0"/>
                        </a:rPr>
                        <a:t> = 30;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
        <p:nvSpPr>
          <p:cNvPr id="7" name="Rectangle 6"/>
          <p:cNvSpPr/>
          <p:nvPr/>
        </p:nvSpPr>
        <p:spPr>
          <a:xfrm>
            <a:off x="1066800" y="3962400"/>
            <a:ext cx="5486400" cy="152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sz="1800" dirty="0" smtClean="0"/>
          </a:p>
          <a:p>
            <a:r>
              <a:rPr lang="en-US" sz="1800" dirty="0" smtClean="0"/>
              <a:t>The method </a:t>
            </a:r>
            <a:r>
              <a:rPr lang="en-US" sz="1800" b="1" dirty="0" err="1" smtClean="0">
                <a:latin typeface="Courier New" pitchFamily="49" charset="0"/>
                <a:cs typeface="Courier New" pitchFamily="49" charset="0"/>
              </a:rPr>
              <a:t>displayCustomerInformation</a:t>
            </a:r>
            <a:r>
              <a:rPr lang="en-US" sz="1800" b="1" dirty="0" smtClean="0">
                <a:latin typeface="Courier New" pitchFamily="49" charset="0"/>
                <a:cs typeface="Courier New" pitchFamily="49" charset="0"/>
              </a:rPr>
              <a:t>()</a:t>
            </a:r>
            <a:r>
              <a:rPr lang="en-US" sz="1800" dirty="0" smtClean="0"/>
              <a:t> is invoked using the object </a:t>
            </a:r>
            <a:r>
              <a:rPr lang="en-US" sz="1800" b="1" dirty="0" err="1" smtClean="0">
                <a:latin typeface="Courier New" pitchFamily="49" charset="0"/>
                <a:cs typeface="Courier New" pitchFamily="49" charset="0"/>
              </a:rPr>
              <a:t>objCustomer</a:t>
            </a:r>
            <a:r>
              <a:rPr lang="en-US" sz="1800" dirty="0" smtClean="0">
                <a:cs typeface="Courier New" pitchFamily="49" charset="0"/>
              </a:rPr>
              <a:t> and d</a:t>
            </a:r>
            <a:r>
              <a:rPr lang="en-US" sz="1800" dirty="0" smtClean="0"/>
              <a:t>isplays the values of the initialized instance variables on the console.</a:t>
            </a:r>
          </a:p>
          <a:p>
            <a:r>
              <a:rPr lang="en-US" sz="1800" dirty="0" smtClean="0"/>
              <a:t>Then, the method </a:t>
            </a:r>
            <a:r>
              <a:rPr lang="en-US" sz="1800" b="1" dirty="0" err="1" smtClean="0">
                <a:latin typeface="Courier New" pitchFamily="49" charset="0"/>
                <a:cs typeface="Courier New" pitchFamily="49" charset="0"/>
              </a:rPr>
              <a:t>changeCustomerAddress</a:t>
            </a:r>
            <a:r>
              <a:rPr lang="en-US" sz="1800" b="1" dirty="0" smtClean="0">
                <a:latin typeface="Courier New" pitchFamily="49" charset="0"/>
                <a:cs typeface="Courier New" pitchFamily="49" charset="0"/>
              </a:rPr>
              <a:t>(“123 Fort, Main Street”)</a:t>
            </a:r>
            <a:r>
              <a:rPr lang="en-US" sz="1800" dirty="0" smtClean="0"/>
              <a:t> is invoked to change the data of the </a:t>
            </a:r>
            <a:r>
              <a:rPr lang="en-US" sz="1800" b="1" dirty="0" err="1" smtClean="0">
                <a:latin typeface="Courier New" pitchFamily="49" charset="0"/>
                <a:cs typeface="Courier New" pitchFamily="49" charset="0"/>
              </a:rPr>
              <a:t>customerAddress</a:t>
            </a:r>
            <a:r>
              <a:rPr lang="en-US" sz="1800" dirty="0" smtClean="0"/>
              <a:t> field.</a:t>
            </a:r>
          </a:p>
          <a:p>
            <a:endParaRPr lang="en-US" sz="1800" dirty="0"/>
          </a:p>
        </p:txBody>
      </p:sp>
      <p:sp>
        <p:nvSpPr>
          <p:cNvPr id="4" name="Title 3"/>
          <p:cNvSpPr>
            <a:spLocks noGrp="1"/>
          </p:cNvSpPr>
          <p:nvPr>
            <p:ph type="title"/>
          </p:nvPr>
        </p:nvSpPr>
        <p:spPr/>
        <p:txBody>
          <a:bodyPr/>
          <a:lstStyle/>
          <a:p>
            <a:r>
              <a:rPr lang="en-US" dirty="0" smtClean="0"/>
              <a:t>Invoking Methods 3-4</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27</a:t>
            </a:fld>
            <a:endParaRPr lang="en-US" dirty="0"/>
          </a:p>
        </p:txBody>
      </p:sp>
      <p:graphicFrame>
        <p:nvGraphicFramePr>
          <p:cNvPr id="6" name="Table 5"/>
          <p:cNvGraphicFramePr>
            <a:graphicFrameLocks noGrp="1"/>
          </p:cNvGraphicFramePr>
          <p:nvPr/>
        </p:nvGraphicFramePr>
        <p:xfrm>
          <a:off x="381000" y="914400"/>
          <a:ext cx="7924800" cy="3779520"/>
        </p:xfrm>
        <a:graphic>
          <a:graphicData uri="http://schemas.openxmlformats.org/drawingml/2006/table">
            <a:tbl>
              <a:tblPr firstRow="1" bandRow="1">
                <a:tableStyleId>{5C22544A-7EE6-4342-B048-85BDC9FD1C3A}</a:tableStyleId>
              </a:tblPr>
              <a:tblGrid>
                <a:gridCol w="7924800"/>
              </a:tblGrid>
              <a:tr h="9906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Invokes the instance method to display the details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of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objCustomer</a:t>
                      </a:r>
                      <a:r>
                        <a:rPr lang="en-US" sz="1400" b="0" kern="1200" baseline="0" dirty="0" smtClean="0">
                          <a:solidFill>
                            <a:schemeClr val="tx1">
                              <a:lumMod val="95000"/>
                              <a:lumOff val="5000"/>
                            </a:schemeClr>
                          </a:solidFill>
                          <a:latin typeface="Courier New" pitchFamily="49" charset="0"/>
                          <a:ea typeface="+mn-ea"/>
                          <a:cs typeface="Courier New" pitchFamily="49" charset="0"/>
                        </a:rPr>
                        <a:t> object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objCustomer.displayCustomerInformation</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Invokes the instance method to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change the address of the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objCustomer</a:t>
                      </a:r>
                      <a:r>
                        <a:rPr lang="en-US" sz="1400" b="0" kern="1200" baseline="0" dirty="0" smtClean="0">
                          <a:solidFill>
                            <a:schemeClr val="tx1">
                              <a:lumMod val="95000"/>
                              <a:lumOff val="5000"/>
                            </a:schemeClr>
                          </a:solidFill>
                          <a:latin typeface="Courier New" pitchFamily="49" charset="0"/>
                          <a:ea typeface="+mn-ea"/>
                          <a:cs typeface="Courier New" pitchFamily="49" charset="0"/>
                        </a:rPr>
                        <a:t> object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objCustomer.changeCustomerAddress</a:t>
                      </a:r>
                      <a:r>
                        <a:rPr lang="en-US" sz="1400" b="0" kern="1200" baseline="0" dirty="0" smtClean="0">
                          <a:solidFill>
                            <a:schemeClr val="tx1">
                              <a:lumMod val="95000"/>
                              <a:lumOff val="5000"/>
                            </a:schemeClr>
                          </a:solidFill>
                          <a:latin typeface="Courier New" pitchFamily="49" charset="0"/>
                          <a:ea typeface="+mn-ea"/>
                          <a:cs typeface="Courier New" pitchFamily="49" charset="0"/>
                        </a:rPr>
                        <a:t>(“123 Fort, Main Street”);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Invokes the instance method after changing the address field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of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objCustomer</a:t>
                      </a:r>
                      <a:r>
                        <a:rPr lang="en-US" sz="1400" b="0" kern="1200" baseline="0" dirty="0" smtClean="0">
                          <a:solidFill>
                            <a:schemeClr val="tx1">
                              <a:lumMod val="95000"/>
                              <a:lumOff val="5000"/>
                            </a:schemeClr>
                          </a:solidFill>
                          <a:latin typeface="Courier New" pitchFamily="49" charset="0"/>
                          <a:ea typeface="+mn-ea"/>
                          <a:cs typeface="Courier New" pitchFamily="49" charset="0"/>
                        </a:rPr>
                        <a:t> object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objCustomer.displayCustomerInformation</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a:t>
                      </a:r>
                      <a:r>
                        <a:rPr lang="en-US" sz="1800" b="1" kern="1200" baseline="0" dirty="0" smtClean="0">
                          <a:solidFill>
                            <a:schemeClr val="lt1"/>
                          </a:solidFill>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
        <p:nvSpPr>
          <p:cNvPr id="7" name="Rectangle 6"/>
          <p:cNvSpPr/>
          <p:nvPr/>
        </p:nvSpPr>
        <p:spPr>
          <a:xfrm>
            <a:off x="838200" y="1752600"/>
            <a:ext cx="4572000"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0" y="2819400"/>
            <a:ext cx="6400800"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edge">
                                      <p:cBhvr>
                                        <p:cTn id="15" dur="500"/>
                                        <p:tgtEl>
                                          <p:spTgt spid="8"/>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400" dirty="0" smtClean="0"/>
              <a:t>Following figure shows the output of the code: </a:t>
            </a:r>
          </a:p>
          <a:p>
            <a:pPr>
              <a:buNone/>
            </a:pPr>
            <a:endParaRPr lang="en-US" sz="2400" dirty="0"/>
          </a:p>
        </p:txBody>
      </p:sp>
      <p:sp>
        <p:nvSpPr>
          <p:cNvPr id="4" name="Title 3"/>
          <p:cNvSpPr>
            <a:spLocks noGrp="1"/>
          </p:cNvSpPr>
          <p:nvPr>
            <p:ph type="title"/>
          </p:nvPr>
        </p:nvSpPr>
        <p:spPr/>
        <p:txBody>
          <a:bodyPr/>
          <a:lstStyle/>
          <a:p>
            <a:r>
              <a:rPr lang="en-US" dirty="0" smtClean="0"/>
              <a:t>Invoking Methods 4-4</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28</a:t>
            </a:fld>
            <a:endParaRPr lang="en-US" dirty="0"/>
          </a:p>
        </p:txBody>
      </p:sp>
      <p:pic>
        <p:nvPicPr>
          <p:cNvPr id="6" name="Picture 5" descr="Figure 6.10.tif"/>
          <p:cNvPicPr>
            <a:picLocks noChangeAspect="1"/>
          </p:cNvPicPr>
          <p:nvPr/>
        </p:nvPicPr>
        <p:blipFill>
          <a:blip r:embed="rId2" cstate="print"/>
          <a:stretch>
            <a:fillRect/>
          </a:stretch>
        </p:blipFill>
        <p:spPr>
          <a:xfrm>
            <a:off x="762000" y="1552751"/>
            <a:ext cx="5715000" cy="4716599"/>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It is a method having the same name as that of the class. </a:t>
            </a:r>
          </a:p>
          <a:p>
            <a:r>
              <a:rPr lang="en-US" sz="2000" dirty="0" smtClean="0"/>
              <a:t>It initializes the variables of a class or perform startup operations only once when the object of the class is instantiated. </a:t>
            </a:r>
          </a:p>
          <a:p>
            <a:r>
              <a:rPr lang="en-US" sz="2000" dirty="0" smtClean="0"/>
              <a:t>It is automatically executed whenever an instance of a class is created.</a:t>
            </a:r>
          </a:p>
          <a:p>
            <a:r>
              <a:rPr lang="en-US" sz="2000" dirty="0" smtClean="0"/>
              <a:t>It can accepts parameters and do not have return types.</a:t>
            </a:r>
          </a:p>
          <a:p>
            <a:r>
              <a:rPr lang="en-US" sz="2000" dirty="0" smtClean="0"/>
              <a:t>It is of two types:</a:t>
            </a:r>
          </a:p>
          <a:p>
            <a:pPr lvl="1"/>
            <a:r>
              <a:rPr lang="en-US" sz="1800" dirty="0" smtClean="0"/>
              <a:t>No-argument constructor</a:t>
            </a:r>
          </a:p>
          <a:p>
            <a:pPr lvl="1"/>
            <a:r>
              <a:rPr lang="en-US" sz="1800" dirty="0" smtClean="0"/>
              <a:t>Parameterized constructor</a:t>
            </a:r>
          </a:p>
          <a:p>
            <a:r>
              <a:rPr lang="en-US" sz="2000" dirty="0" smtClean="0"/>
              <a:t>Following figure shows the constructor declaration:</a:t>
            </a:r>
            <a:endParaRPr lang="en-US" sz="2000" dirty="0"/>
          </a:p>
        </p:txBody>
      </p:sp>
      <p:sp>
        <p:nvSpPr>
          <p:cNvPr id="4" name="Title 3"/>
          <p:cNvSpPr>
            <a:spLocks noGrp="1"/>
          </p:cNvSpPr>
          <p:nvPr>
            <p:ph type="title"/>
          </p:nvPr>
        </p:nvSpPr>
        <p:spPr/>
        <p:txBody>
          <a:bodyPr/>
          <a:lstStyle/>
          <a:p>
            <a:r>
              <a:rPr lang="en-US" dirty="0" smtClean="0"/>
              <a:t>Constructor 1-3</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29</a:t>
            </a:fld>
            <a:endParaRPr lang="en-US" dirty="0"/>
          </a:p>
        </p:txBody>
      </p:sp>
      <p:pic>
        <p:nvPicPr>
          <p:cNvPr id="6" name="Picture 5" descr="Figure 6.11.tif"/>
          <p:cNvPicPr>
            <a:picLocks noChangeAspect="1"/>
          </p:cNvPicPr>
          <p:nvPr/>
        </p:nvPicPr>
        <p:blipFill>
          <a:blip r:embed="rId2" cstate="print"/>
          <a:stretch>
            <a:fillRect/>
          </a:stretch>
        </p:blipFill>
        <p:spPr>
          <a:xfrm>
            <a:off x="1371600" y="4191000"/>
            <a:ext cx="4460490" cy="195376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400" b="1" dirty="0" smtClean="0"/>
              <a:t>Class in Java</a:t>
            </a:r>
            <a:r>
              <a:rPr lang="en-US" sz="2400" dirty="0" smtClean="0"/>
              <a:t>:</a:t>
            </a:r>
          </a:p>
          <a:p>
            <a:pPr lvl="1"/>
            <a:r>
              <a:rPr lang="en-US" sz="2000" dirty="0" smtClean="0"/>
              <a:t>Is the prime unit of execution for object-oriented programming in Java.</a:t>
            </a:r>
          </a:p>
          <a:p>
            <a:pPr lvl="1"/>
            <a:r>
              <a:rPr lang="en-US" sz="2000" dirty="0" smtClean="0"/>
              <a:t>Is a logical structure that defines the shape and nature of an object.</a:t>
            </a:r>
          </a:p>
          <a:p>
            <a:pPr lvl="1"/>
            <a:r>
              <a:rPr lang="en-US" sz="2000" dirty="0" smtClean="0"/>
              <a:t>Is defined as a new data type that is used to create objects of its type.</a:t>
            </a:r>
          </a:p>
          <a:p>
            <a:pPr lvl="1"/>
            <a:r>
              <a:rPr lang="en-US" sz="2000" dirty="0" smtClean="0"/>
              <a:t>Defines attributes referred to as fields that represents the state of an object. </a:t>
            </a:r>
          </a:p>
          <a:p>
            <a:pPr lvl="1">
              <a:buNone/>
            </a:pPr>
            <a:endParaRPr lang="en-US" sz="2000" dirty="0" smtClean="0"/>
          </a:p>
          <a:p>
            <a:endParaRPr lang="en-US" dirty="0" smtClean="0"/>
          </a:p>
          <a:p>
            <a:endParaRPr lang="en-US" dirty="0" smtClean="0"/>
          </a:p>
          <a:p>
            <a:pPr lvl="1"/>
            <a:endParaRPr lang="en-US" dirty="0"/>
          </a:p>
        </p:txBody>
      </p:sp>
      <p:sp>
        <p:nvSpPr>
          <p:cNvPr id="4" name="Title 3"/>
          <p:cNvSpPr>
            <a:spLocks noGrp="1"/>
          </p:cNvSpPr>
          <p:nvPr>
            <p:ph type="title"/>
          </p:nvPr>
        </p:nvSpPr>
        <p:spPr/>
        <p:txBody>
          <a:bodyPr/>
          <a:lstStyle/>
          <a:p>
            <a:r>
              <a:rPr lang="en-US" dirty="0" smtClean="0"/>
              <a:t>Introduction</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a:t>
            </a:fld>
            <a:endParaRPr lang="en-US" dirty="0"/>
          </a:p>
        </p:txBody>
      </p:sp>
      <p:graphicFrame>
        <p:nvGraphicFramePr>
          <p:cNvPr id="7" name="Diagram 6"/>
          <p:cNvGraphicFramePr/>
          <p:nvPr/>
        </p:nvGraphicFramePr>
        <p:xfrm>
          <a:off x="914400" y="3200400"/>
          <a:ext cx="7620000"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400" dirty="0" smtClean="0"/>
              <a:t>The syntax for declaring constructor in a class is as follows:</a:t>
            </a:r>
          </a:p>
          <a:p>
            <a:endParaRPr lang="en-US" sz="2400" dirty="0" smtClean="0"/>
          </a:p>
          <a:p>
            <a:endParaRPr lang="en-US" sz="2400" dirty="0" smtClean="0"/>
          </a:p>
          <a:p>
            <a:endParaRPr lang="en-US" sz="2400" dirty="0" smtClean="0"/>
          </a:p>
          <a:p>
            <a:endParaRPr lang="en-US" sz="2400" dirty="0" smtClean="0"/>
          </a:p>
          <a:p>
            <a:endParaRPr lang="en-US" sz="2400" dirty="0" smtClean="0"/>
          </a:p>
        </p:txBody>
      </p:sp>
      <p:sp>
        <p:nvSpPr>
          <p:cNvPr id="4" name="Title 3"/>
          <p:cNvSpPr>
            <a:spLocks noGrp="1"/>
          </p:cNvSpPr>
          <p:nvPr>
            <p:ph type="title"/>
          </p:nvPr>
        </p:nvSpPr>
        <p:spPr/>
        <p:txBody>
          <a:bodyPr/>
          <a:lstStyle/>
          <a:p>
            <a:r>
              <a:rPr lang="en-US" dirty="0" smtClean="0"/>
              <a:t>Constructor 2-3</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30</a:t>
            </a:fld>
            <a:endParaRPr lang="en-US" dirty="0"/>
          </a:p>
        </p:txBody>
      </p:sp>
      <p:graphicFrame>
        <p:nvGraphicFramePr>
          <p:cNvPr id="6" name="Table 5"/>
          <p:cNvGraphicFramePr>
            <a:graphicFrameLocks noGrp="1"/>
          </p:cNvGraphicFramePr>
          <p:nvPr/>
        </p:nvGraphicFramePr>
        <p:xfrm>
          <a:off x="762000" y="2026920"/>
          <a:ext cx="7391400" cy="1158240"/>
        </p:xfrm>
        <a:graphic>
          <a:graphicData uri="http://schemas.openxmlformats.org/drawingml/2006/table">
            <a:tbl>
              <a:tblPr firstRow="1" bandRow="1">
                <a:tableStyleId>{5C22544A-7EE6-4342-B048-85BDC9FD1C3A}</a:tableStyleId>
              </a:tblPr>
              <a:tblGrid>
                <a:gridCol w="7391400"/>
              </a:tblGrid>
              <a:tr h="3810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&lt;</a:t>
                      </a:r>
                      <a:r>
                        <a:rPr lang="en-US" sz="1400" b="0" kern="1200" baseline="0" dirty="0" err="1" smtClean="0">
                          <a:solidFill>
                            <a:schemeClr val="tx1">
                              <a:lumMod val="95000"/>
                              <a:lumOff val="5000"/>
                            </a:schemeClr>
                          </a:solidFill>
                          <a:latin typeface="Courier New" pitchFamily="49" charset="0"/>
                          <a:ea typeface="+mn-ea"/>
                          <a:cs typeface="Courier New" pitchFamily="49" charset="0"/>
                        </a:rPr>
                        <a:t>classname</a:t>
                      </a:r>
                      <a:r>
                        <a:rPr lang="en-US" sz="1400" b="0" kern="1200" baseline="0" dirty="0" smtClean="0">
                          <a:solidFill>
                            <a:schemeClr val="tx1">
                              <a:lumMod val="95000"/>
                              <a:lumOff val="5000"/>
                            </a:schemeClr>
                          </a:solidFill>
                          <a:latin typeface="Courier New" pitchFamily="49" charset="0"/>
                          <a:ea typeface="+mn-ea"/>
                          <a:cs typeface="Courier New" pitchFamily="49" charset="0"/>
                        </a:rPr>
                        <a:t>&gt;() { </a:t>
                      </a:r>
                    </a:p>
                    <a:p>
                      <a:endParaRPr lang="en-US" sz="1400" b="0" kern="1200" baseline="0" dirty="0" smtClean="0">
                        <a:solidFill>
                          <a:schemeClr val="tx1">
                            <a:lumMod val="95000"/>
                            <a:lumOff val="5000"/>
                          </a:schemeClr>
                        </a:solidFill>
                        <a:latin typeface="Courier New" pitchFamily="49" charset="0"/>
                        <a:ea typeface="+mn-ea"/>
                        <a:cs typeface="Courier New" pitchFamily="49" charset="0"/>
                      </a:endParaRPr>
                    </a:p>
                    <a:p>
                      <a:r>
                        <a:rPr lang="en-US" sz="1400" b="0" kern="1200" baseline="0" dirty="0" smtClean="0">
                          <a:solidFill>
                            <a:schemeClr val="tx1">
                              <a:lumMod val="95000"/>
                              <a:lumOff val="5000"/>
                            </a:schemeClr>
                          </a:solidFill>
                          <a:latin typeface="Courier New" pitchFamily="49" charset="0"/>
                          <a:ea typeface="+mn-ea"/>
                          <a:cs typeface="Courier New" pitchFamily="49" charset="0"/>
                        </a:rPr>
                        <a:t>  // Initialization code </a:t>
                      </a:r>
                    </a:p>
                    <a:p>
                      <a:endParaRPr lang="en-US" sz="1400" b="0" kern="1200" baseline="0" dirty="0" smtClean="0">
                        <a:solidFill>
                          <a:schemeClr val="tx1">
                            <a:lumMod val="95000"/>
                            <a:lumOff val="5000"/>
                          </a:schemeClr>
                        </a:solidFill>
                        <a:latin typeface="Courier New" pitchFamily="49" charset="0"/>
                        <a:ea typeface="+mn-ea"/>
                        <a:cs typeface="Courier New" pitchFamily="49" charset="0"/>
                      </a:endParaRPr>
                    </a:p>
                    <a:p>
                      <a:r>
                        <a:rPr lang="en-US" sz="1400" b="0" kern="1200" baseline="0" dirty="0" smtClean="0">
                          <a:solidFill>
                            <a:schemeClr val="tx1">
                              <a:lumMod val="95000"/>
                              <a:lumOff val="5000"/>
                            </a:schemeClr>
                          </a:solidFill>
                          <a:latin typeface="Courier New" pitchFamily="49" charset="0"/>
                          <a:ea typeface="+mn-ea"/>
                          <a:cs typeface="Courier New"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grpSp>
        <p:nvGrpSpPr>
          <p:cNvPr id="7" name="Group 6"/>
          <p:cNvGrpSpPr/>
          <p:nvPr/>
        </p:nvGrpSpPr>
        <p:grpSpPr>
          <a:xfrm>
            <a:off x="762000" y="1447800"/>
            <a:ext cx="1295400" cy="381000"/>
            <a:chOff x="0" y="267999"/>
            <a:chExt cx="6096000" cy="936000"/>
          </a:xfrm>
          <a:solidFill>
            <a:schemeClr val="accent2"/>
          </a:solidFill>
          <a:scene3d>
            <a:camera prst="orthographicFront"/>
            <a:lightRig rig="threePt" dir="t">
              <a:rot lat="0" lon="0" rev="7500000"/>
            </a:lightRig>
          </a:scene3d>
        </p:grpSpPr>
        <p:sp>
          <p:nvSpPr>
            <p:cNvPr id="8" name="Rounded Rectangle 7"/>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IN" sz="2400" b="1" dirty="0" smtClean="0">
                  <a:solidFill>
                    <a:schemeClr val="bg1"/>
                  </a:solidFill>
                  <a:latin typeface="Calibri" pitchFamily="34" charset="0"/>
                  <a:cs typeface="Calibri" pitchFamily="34" charset="0"/>
                </a:rPr>
                <a:t>Syntax</a:t>
              </a:r>
              <a:endParaRPr lang="en-IN" sz="2400" b="1" kern="1200" dirty="0">
                <a:solidFill>
                  <a:schemeClr val="bg1"/>
                </a:solidFill>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b="1" dirty="0" smtClean="0"/>
              <a:t>No-argument Constructor</a:t>
            </a:r>
            <a:r>
              <a:rPr lang="en-US" sz="2000" dirty="0" smtClean="0"/>
              <a:t>:</a:t>
            </a:r>
          </a:p>
          <a:p>
            <a:pPr lvl="1"/>
            <a:r>
              <a:rPr lang="en-US" sz="1800" dirty="0" smtClean="0"/>
              <a:t>Following code snippet demonstrates a class </a:t>
            </a:r>
            <a:r>
              <a:rPr lang="en-US" sz="1800" b="1" dirty="0" smtClean="0">
                <a:latin typeface="Courier New" pitchFamily="49" charset="0"/>
                <a:cs typeface="Courier New" pitchFamily="49" charset="0"/>
              </a:rPr>
              <a:t>Rectangle</a:t>
            </a:r>
            <a:r>
              <a:rPr lang="en-US" sz="1800" dirty="0" smtClean="0"/>
              <a:t> with a constructor:</a:t>
            </a:r>
          </a:p>
          <a:p>
            <a:pPr lvl="1">
              <a:buNone/>
            </a:pPr>
            <a:endParaRPr lang="en-US" sz="2000" dirty="0" smtClean="0"/>
          </a:p>
          <a:p>
            <a:endParaRPr lang="en-US" dirty="0" smtClean="0"/>
          </a:p>
          <a:p>
            <a:endParaRPr lang="en-US" dirty="0" smtClean="0"/>
          </a:p>
          <a:p>
            <a:endParaRPr lang="en-US" dirty="0" smtClean="0"/>
          </a:p>
          <a:p>
            <a:endParaRPr lang="en-US" dirty="0" smtClean="0"/>
          </a:p>
          <a:p>
            <a:endParaRPr lang="en-US" dirty="0" smtClean="0"/>
          </a:p>
          <a:p>
            <a:pPr lvl="1"/>
            <a:r>
              <a:rPr lang="en-US" sz="1800" dirty="0" smtClean="0"/>
              <a:t>The code declares a method named </a:t>
            </a:r>
            <a:r>
              <a:rPr lang="en-US" sz="1800" b="1" dirty="0" smtClean="0">
                <a:latin typeface="Courier New" pitchFamily="49" charset="0"/>
                <a:cs typeface="Courier New" pitchFamily="49" charset="0"/>
              </a:rPr>
              <a:t>Rectangle()</a:t>
            </a:r>
            <a:r>
              <a:rPr lang="en-US" sz="1800" dirty="0" smtClean="0"/>
              <a:t> which is a constructor. </a:t>
            </a:r>
          </a:p>
          <a:p>
            <a:pPr lvl="1"/>
            <a:r>
              <a:rPr lang="en-US" sz="1800" dirty="0" smtClean="0"/>
              <a:t>This method is invoked by JVM to initialize the two instance variables, </a:t>
            </a:r>
            <a:r>
              <a:rPr lang="en-US" sz="1800" b="1" dirty="0" smtClean="0">
                <a:latin typeface="Courier New" pitchFamily="49" charset="0"/>
                <a:cs typeface="Courier New" pitchFamily="49" charset="0"/>
              </a:rPr>
              <a:t>width</a:t>
            </a:r>
            <a:r>
              <a:rPr lang="en-US" sz="1800" dirty="0" smtClean="0"/>
              <a:t> and </a:t>
            </a:r>
            <a:r>
              <a:rPr lang="en-US" sz="1800" b="1" dirty="0" smtClean="0">
                <a:latin typeface="Courier New" pitchFamily="49" charset="0"/>
                <a:cs typeface="Courier New" pitchFamily="49" charset="0"/>
              </a:rPr>
              <a:t>height</a:t>
            </a:r>
            <a:r>
              <a:rPr lang="en-US" sz="1800" dirty="0" smtClean="0"/>
              <a:t>, when the object of type </a:t>
            </a:r>
            <a:r>
              <a:rPr lang="en-US" sz="1800" b="1" dirty="0" smtClean="0">
                <a:latin typeface="Courier New" pitchFamily="49" charset="0"/>
                <a:cs typeface="Courier New" pitchFamily="49" charset="0"/>
              </a:rPr>
              <a:t>Rectangle</a:t>
            </a:r>
            <a:r>
              <a:rPr lang="en-US" sz="1800" dirty="0" smtClean="0"/>
              <a:t> is constructed.  </a:t>
            </a:r>
          </a:p>
          <a:p>
            <a:pPr lvl="1"/>
            <a:r>
              <a:rPr lang="en-US" sz="1800" dirty="0" smtClean="0"/>
              <a:t>The constructor does not have any parameters; hence, it is called as </a:t>
            </a:r>
            <a:r>
              <a:rPr lang="en-US" sz="1800" b="1" dirty="0" smtClean="0"/>
              <a:t>no-argument constructor</a:t>
            </a:r>
            <a:r>
              <a:rPr lang="en-US" sz="1800" dirty="0" smtClean="0"/>
              <a:t>. </a:t>
            </a:r>
            <a:endParaRPr lang="en-US" sz="1800" dirty="0"/>
          </a:p>
        </p:txBody>
      </p:sp>
      <p:sp>
        <p:nvSpPr>
          <p:cNvPr id="4" name="Title 3"/>
          <p:cNvSpPr>
            <a:spLocks noGrp="1"/>
          </p:cNvSpPr>
          <p:nvPr>
            <p:ph type="title"/>
          </p:nvPr>
        </p:nvSpPr>
        <p:spPr/>
        <p:txBody>
          <a:bodyPr/>
          <a:lstStyle/>
          <a:p>
            <a:r>
              <a:rPr lang="en-US" dirty="0" smtClean="0"/>
              <a:t>Constructor 3-3</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31</a:t>
            </a:fld>
            <a:endParaRPr lang="en-US" dirty="0"/>
          </a:p>
        </p:txBody>
      </p:sp>
      <p:graphicFrame>
        <p:nvGraphicFramePr>
          <p:cNvPr id="6" name="Table 5"/>
          <p:cNvGraphicFramePr>
            <a:graphicFrameLocks noGrp="1"/>
          </p:cNvGraphicFramePr>
          <p:nvPr/>
        </p:nvGraphicFramePr>
        <p:xfrm>
          <a:off x="1066800" y="1676400"/>
          <a:ext cx="7696200" cy="2651760"/>
        </p:xfrm>
        <a:graphic>
          <a:graphicData uri="http://schemas.openxmlformats.org/drawingml/2006/table">
            <a:tbl>
              <a:tblPr firstRow="1" bandRow="1">
                <a:tableStyleId>{5C22544A-7EE6-4342-B048-85BDC9FD1C3A}</a:tableStyleId>
              </a:tblPr>
              <a:tblGrid>
                <a:gridCol w="7696200"/>
              </a:tblGrid>
              <a:tr h="7620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public class Rectangle { </a:t>
                      </a:r>
                    </a:p>
                    <a:p>
                      <a:r>
                        <a:rPr lang="en-US" sz="1400" b="0" kern="1200" baseline="0" dirty="0" err="1" smtClean="0">
                          <a:solidFill>
                            <a:schemeClr val="tx1">
                              <a:lumMod val="95000"/>
                              <a:lumOff val="5000"/>
                            </a:schemeClr>
                          </a:solidFill>
                          <a:latin typeface="Courier New" pitchFamily="49" charset="0"/>
                          <a:ea typeface="+mn-ea"/>
                          <a:cs typeface="Courier New" pitchFamily="49" charset="0"/>
                        </a:rPr>
                        <a:t>int</a:t>
                      </a:r>
                      <a:r>
                        <a:rPr lang="en-US" sz="1400" b="0" kern="1200" baseline="0" dirty="0" smtClean="0">
                          <a:solidFill>
                            <a:schemeClr val="tx1">
                              <a:lumMod val="95000"/>
                              <a:lumOff val="5000"/>
                            </a:schemeClr>
                          </a:solidFill>
                          <a:latin typeface="Courier New" pitchFamily="49" charset="0"/>
                          <a:ea typeface="+mn-ea"/>
                          <a:cs typeface="Courier New" pitchFamily="49" charset="0"/>
                        </a:rPr>
                        <a:t> width; </a:t>
                      </a:r>
                    </a:p>
                    <a:p>
                      <a:r>
                        <a:rPr lang="en-US" sz="1400" b="0" kern="1200" baseline="0" dirty="0" err="1" smtClean="0">
                          <a:solidFill>
                            <a:schemeClr val="tx1">
                              <a:lumMod val="95000"/>
                              <a:lumOff val="5000"/>
                            </a:schemeClr>
                          </a:solidFill>
                          <a:latin typeface="Courier New" pitchFamily="49" charset="0"/>
                          <a:ea typeface="+mn-ea"/>
                          <a:cs typeface="Courier New" pitchFamily="49" charset="0"/>
                        </a:rPr>
                        <a:t>int</a:t>
                      </a:r>
                      <a:r>
                        <a:rPr lang="en-US" sz="1400" b="0" kern="1200" baseline="0" dirty="0" smtClean="0">
                          <a:solidFill>
                            <a:schemeClr val="tx1">
                              <a:lumMod val="95000"/>
                              <a:lumOff val="5000"/>
                            </a:schemeClr>
                          </a:solidFill>
                          <a:latin typeface="Courier New" pitchFamily="49" charset="0"/>
                          <a:ea typeface="+mn-ea"/>
                          <a:cs typeface="Courier New" pitchFamily="49" charset="0"/>
                        </a:rPr>
                        <a:t> height; 	</a:t>
                      </a:r>
                    </a:p>
                    <a:p>
                      <a:endParaRPr lang="en-US" sz="1400" b="0" kern="1200" baseline="0" dirty="0" smtClean="0">
                        <a:solidFill>
                          <a:schemeClr val="tx1">
                            <a:lumMod val="95000"/>
                            <a:lumOff val="5000"/>
                          </a:schemeClr>
                        </a:solidFill>
                        <a:latin typeface="Courier New" pitchFamily="49" charset="0"/>
                        <a:ea typeface="+mn-ea"/>
                        <a:cs typeface="Courier New" pitchFamily="49" charset="0"/>
                      </a:endParaRP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Constructor for Rectangle class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Rectangle()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width = 10;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height = 10;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
        <p:nvSpPr>
          <p:cNvPr id="7" name="Rectangle 6"/>
          <p:cNvSpPr/>
          <p:nvPr/>
        </p:nvSpPr>
        <p:spPr>
          <a:xfrm>
            <a:off x="1524000" y="3200400"/>
            <a:ext cx="198120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3">
                                            <p:txEl>
                                              <p:pRg st="9" end="9"/>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400" dirty="0" smtClean="0"/>
              <a:t>The constructor is invoked immediately during the object creation which means:</a:t>
            </a:r>
          </a:p>
          <a:p>
            <a:pPr lvl="1"/>
            <a:r>
              <a:rPr lang="en-US" sz="2000" dirty="0" smtClean="0"/>
              <a:t>Once the </a:t>
            </a:r>
            <a:r>
              <a:rPr lang="en-US" sz="2000" dirty="0" smtClean="0">
                <a:latin typeface="Courier New" pitchFamily="49" charset="0"/>
                <a:cs typeface="Courier New" pitchFamily="49" charset="0"/>
              </a:rPr>
              <a:t>new</a:t>
            </a:r>
            <a:r>
              <a:rPr lang="en-US" sz="2000" dirty="0" smtClean="0"/>
              <a:t> operator is encountered, memory is allocated for the object. </a:t>
            </a:r>
          </a:p>
          <a:p>
            <a:pPr lvl="1"/>
            <a:r>
              <a:rPr lang="en-US" sz="2000" dirty="0" smtClean="0"/>
              <a:t>Constructor method is invoked by the JVM to initialize the object. </a:t>
            </a:r>
          </a:p>
          <a:p>
            <a:r>
              <a:rPr lang="en-US" sz="2400" dirty="0" smtClean="0"/>
              <a:t>Following figure shows the use of </a:t>
            </a:r>
            <a:r>
              <a:rPr lang="en-US" sz="2400" dirty="0" smtClean="0">
                <a:latin typeface="Courier New" pitchFamily="49" charset="0"/>
                <a:cs typeface="Courier New" pitchFamily="49" charset="0"/>
              </a:rPr>
              <a:t>new</a:t>
            </a:r>
            <a:r>
              <a:rPr lang="en-US" sz="2400" dirty="0" smtClean="0"/>
              <a:t> operator to understand the constructor invocation:</a:t>
            </a:r>
          </a:p>
          <a:p>
            <a:endParaRPr lang="en-US" sz="2400" dirty="0" smtClean="0"/>
          </a:p>
          <a:p>
            <a:endParaRPr lang="en-US" sz="2400" dirty="0" smtClean="0"/>
          </a:p>
        </p:txBody>
      </p:sp>
      <p:sp>
        <p:nvSpPr>
          <p:cNvPr id="4" name="Title 3"/>
          <p:cNvSpPr>
            <a:spLocks noGrp="1"/>
          </p:cNvSpPr>
          <p:nvPr>
            <p:ph type="title"/>
          </p:nvPr>
        </p:nvSpPr>
        <p:spPr/>
        <p:txBody>
          <a:bodyPr/>
          <a:lstStyle/>
          <a:p>
            <a:r>
              <a:rPr lang="en-US" dirty="0" smtClean="0"/>
              <a:t>Invoking Constructor 1-3</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32</a:t>
            </a:fld>
            <a:endParaRPr lang="en-US" dirty="0"/>
          </a:p>
        </p:txBody>
      </p:sp>
      <p:pic>
        <p:nvPicPr>
          <p:cNvPr id="6" name="Picture 5" descr="Figure 6.12.tif"/>
          <p:cNvPicPr>
            <a:picLocks noChangeAspect="1"/>
          </p:cNvPicPr>
          <p:nvPr/>
        </p:nvPicPr>
        <p:blipFill>
          <a:blip r:embed="rId2" cstate="print"/>
          <a:stretch>
            <a:fillRect/>
          </a:stretch>
        </p:blipFill>
        <p:spPr>
          <a:xfrm>
            <a:off x="762000" y="3733800"/>
            <a:ext cx="7360920" cy="512064"/>
          </a:xfrm>
          <a:prstGeom prst="rect">
            <a:avLst/>
          </a:prstGeom>
        </p:spPr>
      </p:pic>
      <p:sp>
        <p:nvSpPr>
          <p:cNvPr id="7" name="Rounded Rectangular Callout 6"/>
          <p:cNvSpPr/>
          <p:nvPr/>
        </p:nvSpPr>
        <p:spPr>
          <a:xfrm>
            <a:off x="4191000" y="5105400"/>
            <a:ext cx="3733800" cy="838200"/>
          </a:xfrm>
          <a:prstGeom prst="wedgeRoundRectCallout">
            <a:avLst>
              <a:gd name="adj1" fmla="val 37670"/>
              <a:gd name="adj2" fmla="val -157197"/>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marL="0" lvl="1" algn="ctr"/>
            <a:endParaRPr lang="en-US" sz="2000" dirty="0" smtClean="0">
              <a:latin typeface="Calibri" pitchFamily="34" charset="0"/>
            </a:endParaRPr>
          </a:p>
          <a:p>
            <a:pPr marL="0" lvl="1" algn="ctr"/>
            <a:r>
              <a:rPr lang="en-US" sz="2000" dirty="0" smtClean="0">
                <a:latin typeface="Calibri" pitchFamily="34" charset="0"/>
              </a:rPr>
              <a:t>The parenthesis after the class name indicates the invocation of the constructor. </a:t>
            </a: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0.05"/>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 calcmode="lin" valueType="num">
                                      <p:cBhvr>
                                        <p:cTn id="9" dur="500" fill="hold"/>
                                        <p:tgtEl>
                                          <p:spTgt spid="7"/>
                                        </p:tgtEl>
                                        <p:attrNameLst>
                                          <p:attrName>ppt_x</p:attrName>
                                        </p:attrNameLst>
                                      </p:cBhvr>
                                      <p:tavLst>
                                        <p:tav tm="0">
                                          <p:val>
                                            <p:strVal val="#ppt_x-.2"/>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Following code snippet demonstrates the code to invoke the constructor for the class </a:t>
            </a:r>
            <a:r>
              <a:rPr lang="en-US" sz="2000" b="1" dirty="0" smtClean="0">
                <a:latin typeface="Courier New" pitchFamily="49" charset="0"/>
                <a:cs typeface="Courier New" pitchFamily="49" charset="0"/>
              </a:rPr>
              <a:t>Rectangle</a:t>
            </a:r>
            <a:r>
              <a:rPr lang="en-US" sz="2000" dirty="0" smtClean="0"/>
              <a:t>:</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r>
              <a:rPr lang="en-US" sz="2000" dirty="0" smtClean="0"/>
              <a:t>The codes does the following:</a:t>
            </a:r>
          </a:p>
          <a:p>
            <a:pPr lvl="1"/>
            <a:r>
              <a:rPr lang="en-US" sz="1600" dirty="0" smtClean="0"/>
              <a:t>Creates an object, </a:t>
            </a:r>
            <a:r>
              <a:rPr lang="en-US" sz="1600" b="1" dirty="0" err="1" smtClean="0">
                <a:latin typeface="Courier New" pitchFamily="49" charset="0"/>
                <a:cs typeface="Courier New" pitchFamily="49" charset="0"/>
              </a:rPr>
              <a:t>objRec</a:t>
            </a:r>
            <a:r>
              <a:rPr lang="en-US" sz="1600" dirty="0" smtClean="0"/>
              <a:t> of type </a:t>
            </a:r>
            <a:r>
              <a:rPr lang="en-US" sz="1600" b="1" dirty="0" smtClean="0">
                <a:latin typeface="Courier New" pitchFamily="49" charset="0"/>
                <a:cs typeface="Courier New" pitchFamily="49" charset="0"/>
              </a:rPr>
              <a:t>Rectangle</a:t>
            </a:r>
            <a:r>
              <a:rPr lang="en-US" sz="1600" dirty="0" smtClean="0"/>
              <a:t>.</a:t>
            </a:r>
          </a:p>
          <a:p>
            <a:pPr lvl="1"/>
            <a:r>
              <a:rPr lang="en-US" sz="1600" dirty="0" smtClean="0"/>
              <a:t>Then, </a:t>
            </a:r>
            <a:r>
              <a:rPr lang="en-US" sz="1600" dirty="0" smtClean="0"/>
              <a:t>the constructor is invoked.</a:t>
            </a:r>
          </a:p>
          <a:p>
            <a:pPr lvl="1"/>
            <a:r>
              <a:rPr lang="en-US" sz="1600" dirty="0" smtClean="0"/>
              <a:t>The constructor initializes the instance variables of the newly created object, that is, </a:t>
            </a:r>
            <a:r>
              <a:rPr lang="en-US" sz="1600" b="1" dirty="0" smtClean="0">
                <a:latin typeface="Courier New" pitchFamily="49" charset="0"/>
                <a:cs typeface="Courier New" pitchFamily="49" charset="0"/>
              </a:rPr>
              <a:t>width</a:t>
            </a:r>
            <a:r>
              <a:rPr lang="en-US" sz="1600" dirty="0" smtClean="0"/>
              <a:t> and </a:t>
            </a:r>
            <a:r>
              <a:rPr lang="en-US" sz="1600" b="1" dirty="0" smtClean="0">
                <a:latin typeface="Courier New" pitchFamily="49" charset="0"/>
                <a:cs typeface="Courier New" pitchFamily="49" charset="0"/>
              </a:rPr>
              <a:t>height</a:t>
            </a:r>
            <a:r>
              <a:rPr lang="en-US" sz="1600" dirty="0" smtClean="0"/>
              <a:t> to 10. </a:t>
            </a:r>
            <a:endParaRPr lang="en-US" sz="1600" dirty="0"/>
          </a:p>
        </p:txBody>
      </p:sp>
      <p:sp>
        <p:nvSpPr>
          <p:cNvPr id="4" name="Title 3"/>
          <p:cNvSpPr>
            <a:spLocks noGrp="1"/>
          </p:cNvSpPr>
          <p:nvPr>
            <p:ph type="title"/>
          </p:nvPr>
        </p:nvSpPr>
        <p:spPr/>
        <p:txBody>
          <a:bodyPr/>
          <a:lstStyle/>
          <a:p>
            <a:r>
              <a:rPr lang="en-US" dirty="0" smtClean="0"/>
              <a:t>Invoking Constructor 2-3</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33</a:t>
            </a:fld>
            <a:endParaRPr lang="en-US" dirty="0"/>
          </a:p>
        </p:txBody>
      </p:sp>
      <p:graphicFrame>
        <p:nvGraphicFramePr>
          <p:cNvPr id="6" name="Table 5"/>
          <p:cNvGraphicFramePr>
            <a:graphicFrameLocks noGrp="1"/>
          </p:cNvGraphicFramePr>
          <p:nvPr/>
        </p:nvGraphicFramePr>
        <p:xfrm>
          <a:off x="685800" y="1676400"/>
          <a:ext cx="7924800" cy="2865120"/>
        </p:xfrm>
        <a:graphic>
          <a:graphicData uri="http://schemas.openxmlformats.org/drawingml/2006/table">
            <a:tbl>
              <a:tblPr firstRow="1" bandRow="1">
                <a:tableStyleId>{5C22544A-7EE6-4342-B048-85BDC9FD1C3A}</a:tableStyleId>
              </a:tblPr>
              <a:tblGrid>
                <a:gridCol w="7924800"/>
              </a:tblGrid>
              <a:tr h="9906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public class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TestConstructor</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param</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args</a:t>
                      </a:r>
                      <a:r>
                        <a:rPr lang="en-US" sz="1400" b="0" kern="1200" baseline="0" dirty="0" smtClean="0">
                          <a:solidFill>
                            <a:schemeClr val="tx1">
                              <a:lumMod val="95000"/>
                              <a:lumOff val="5000"/>
                            </a:schemeClr>
                          </a:solidFill>
                          <a:latin typeface="Courier New" pitchFamily="49" charset="0"/>
                          <a:ea typeface="+mn-ea"/>
                          <a:cs typeface="Courier New" pitchFamily="49" charset="0"/>
                        </a:rPr>
                        <a:t> the command line arguments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public static void main(String[]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args</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Instantiates an object of the Rectangle class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Rectangle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objRec</a:t>
                      </a:r>
                      <a:r>
                        <a:rPr lang="en-US" sz="1400" b="0" kern="1200" baseline="0" dirty="0" smtClean="0">
                          <a:solidFill>
                            <a:schemeClr val="tx1">
                              <a:lumMod val="95000"/>
                              <a:lumOff val="5000"/>
                            </a:schemeClr>
                          </a:solidFill>
                          <a:latin typeface="Courier New" pitchFamily="49" charset="0"/>
                          <a:ea typeface="+mn-ea"/>
                          <a:cs typeface="Courier New" pitchFamily="49" charset="0"/>
                        </a:rPr>
                        <a:t> = new Rectangle(); 	</a:t>
                      </a:r>
                    </a:p>
                    <a:p>
                      <a:endParaRPr lang="en-US" sz="1400" b="0" kern="1200" baseline="0" dirty="0" smtClean="0">
                        <a:solidFill>
                          <a:schemeClr val="tx1">
                            <a:lumMod val="95000"/>
                            <a:lumOff val="5000"/>
                          </a:schemeClr>
                        </a:solidFill>
                        <a:latin typeface="Courier New" pitchFamily="49" charset="0"/>
                        <a:ea typeface="+mn-ea"/>
                        <a:cs typeface="Courier New" pitchFamily="49" charset="0"/>
                      </a:endParaRPr>
                    </a:p>
                    <a:p>
                      <a:r>
                        <a:rPr lang="en-US" sz="1400" b="0" kern="1200" baseline="0" dirty="0" smtClean="0">
                          <a:solidFill>
                            <a:schemeClr val="tx1">
                              <a:lumMod val="95000"/>
                              <a:lumOff val="5000"/>
                            </a:schemeClr>
                          </a:solidFill>
                          <a:latin typeface="Courier New" pitchFamily="49" charset="0"/>
                          <a:ea typeface="+mn-ea"/>
                          <a:cs typeface="Courier New" pitchFamily="49" charset="0"/>
                        </a:rPr>
                        <a:t>    // Accesses the instance variables using the object reference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(“Width: “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objRec.width</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(“Height: “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objRec.height</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400" dirty="0" smtClean="0"/>
              <a:t>Following figure shows the output of the code:</a:t>
            </a:r>
            <a:r>
              <a:rPr lang="en-US" dirty="0" smtClean="0"/>
              <a:t> </a:t>
            </a:r>
          </a:p>
          <a:p>
            <a:endParaRPr lang="en-US" dirty="0"/>
          </a:p>
        </p:txBody>
      </p:sp>
      <p:sp>
        <p:nvSpPr>
          <p:cNvPr id="4" name="Title 3"/>
          <p:cNvSpPr>
            <a:spLocks noGrp="1"/>
          </p:cNvSpPr>
          <p:nvPr>
            <p:ph type="title"/>
          </p:nvPr>
        </p:nvSpPr>
        <p:spPr/>
        <p:txBody>
          <a:bodyPr/>
          <a:lstStyle/>
          <a:p>
            <a:r>
              <a:rPr lang="en-US" dirty="0" smtClean="0"/>
              <a:t>Invoking Constructor 3-3</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34</a:t>
            </a:fld>
            <a:endParaRPr lang="en-US" dirty="0"/>
          </a:p>
        </p:txBody>
      </p:sp>
      <p:pic>
        <p:nvPicPr>
          <p:cNvPr id="6" name="Picture 5" descr="Figure 6.13.tif"/>
          <p:cNvPicPr>
            <a:picLocks noChangeAspect="1"/>
          </p:cNvPicPr>
          <p:nvPr/>
        </p:nvPicPr>
        <p:blipFill>
          <a:blip r:embed="rId2" cstate="print"/>
          <a:stretch>
            <a:fillRect/>
          </a:stretch>
        </p:blipFill>
        <p:spPr>
          <a:xfrm>
            <a:off x="762000" y="1600200"/>
            <a:ext cx="6116824" cy="1941576"/>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400" dirty="0" smtClean="0"/>
              <a:t>Consider a situation, where the constructor method is not defined for a class. </a:t>
            </a:r>
          </a:p>
          <a:p>
            <a:r>
              <a:rPr lang="en-US" sz="2400" dirty="0" smtClean="0"/>
              <a:t>In such a scenario, an implicit constructor is invoked by the JVM for initializing the objects. </a:t>
            </a:r>
          </a:p>
          <a:p>
            <a:r>
              <a:rPr lang="en-US" sz="2400" dirty="0" smtClean="0"/>
              <a:t>This implicit constructor is also known as default constructor. </a:t>
            </a:r>
          </a:p>
          <a:p>
            <a:r>
              <a:rPr lang="en-US" sz="2400" b="1" dirty="0" smtClean="0"/>
              <a:t>Default Constructor</a:t>
            </a:r>
            <a:r>
              <a:rPr lang="en-US" sz="2400" dirty="0" smtClean="0"/>
              <a:t>:</a:t>
            </a:r>
          </a:p>
          <a:p>
            <a:pPr lvl="1"/>
            <a:r>
              <a:rPr lang="en-US" sz="2000" dirty="0" smtClean="0"/>
              <a:t>Created for the classes where explicit constructors are not defined. </a:t>
            </a:r>
          </a:p>
          <a:p>
            <a:pPr lvl="1"/>
            <a:r>
              <a:rPr lang="en-US" sz="2000" dirty="0" smtClean="0"/>
              <a:t>Initializes the instance variables of the newly created object to their default values. </a:t>
            </a:r>
          </a:p>
        </p:txBody>
      </p:sp>
      <p:sp>
        <p:nvSpPr>
          <p:cNvPr id="4" name="Title 3"/>
          <p:cNvSpPr>
            <a:spLocks noGrp="1"/>
          </p:cNvSpPr>
          <p:nvPr>
            <p:ph type="title"/>
          </p:nvPr>
        </p:nvSpPr>
        <p:spPr/>
        <p:txBody>
          <a:bodyPr/>
          <a:lstStyle/>
          <a:p>
            <a:r>
              <a:rPr lang="en-US" dirty="0" smtClean="0"/>
              <a:t>Default Constructor 1-5</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35</a:t>
            </a:fld>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400" dirty="0" smtClean="0"/>
              <a:t>Following table lists the default values assigned to instance variables of the class depending on their data types: </a:t>
            </a:r>
          </a:p>
          <a:p>
            <a:endParaRPr lang="en-US" dirty="0"/>
          </a:p>
        </p:txBody>
      </p:sp>
      <p:sp>
        <p:nvSpPr>
          <p:cNvPr id="4" name="Title 3"/>
          <p:cNvSpPr>
            <a:spLocks noGrp="1"/>
          </p:cNvSpPr>
          <p:nvPr>
            <p:ph type="title"/>
          </p:nvPr>
        </p:nvSpPr>
        <p:spPr/>
        <p:txBody>
          <a:bodyPr/>
          <a:lstStyle/>
          <a:p>
            <a:r>
              <a:rPr lang="en-US" dirty="0" smtClean="0"/>
              <a:t>Default Constructor 2-5</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36</a:t>
            </a:fld>
            <a:endParaRPr lang="en-US" dirty="0"/>
          </a:p>
        </p:txBody>
      </p:sp>
      <p:graphicFrame>
        <p:nvGraphicFramePr>
          <p:cNvPr id="6" name="Table 5"/>
          <p:cNvGraphicFramePr>
            <a:graphicFrameLocks noGrp="1"/>
          </p:cNvGraphicFramePr>
          <p:nvPr/>
        </p:nvGraphicFramePr>
        <p:xfrm>
          <a:off x="1219200" y="1905000"/>
          <a:ext cx="5410200" cy="3500859"/>
        </p:xfrm>
        <a:graphic>
          <a:graphicData uri="http://schemas.openxmlformats.org/drawingml/2006/table">
            <a:tbl>
              <a:tblPr firstRow="1" bandRow="1">
                <a:tableStyleId>{912C8C85-51F0-491E-9774-3900AFEF0FD7}</a:tableStyleId>
              </a:tblPr>
              <a:tblGrid>
                <a:gridCol w="2481743"/>
                <a:gridCol w="2928457"/>
              </a:tblGrid>
              <a:tr h="326235">
                <a:tc>
                  <a:txBody>
                    <a:bodyPr/>
                    <a:lstStyle/>
                    <a:p>
                      <a:pPr algn="ctr"/>
                      <a:r>
                        <a:rPr lang="en-US" sz="1800" b="1" kern="1200" baseline="0" dirty="0" smtClean="0">
                          <a:solidFill>
                            <a:schemeClr val="bg1"/>
                          </a:solidFill>
                          <a:latin typeface="+mn-lt"/>
                          <a:ea typeface="+mn-ea"/>
                          <a:cs typeface="+mn-cs"/>
                        </a:rPr>
                        <a:t>Data Type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baseline="0" dirty="0" smtClean="0">
                          <a:solidFill>
                            <a:schemeClr val="bg1"/>
                          </a:solidFill>
                          <a:latin typeface="+mn-lt"/>
                          <a:ea typeface="+mn-ea"/>
                          <a:cs typeface="+mn-cs"/>
                        </a:rPr>
                        <a:t>Default Value 	</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r>
              <a:tr h="3262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latin typeface="Courier New" pitchFamily="49" charset="0"/>
                          <a:ea typeface="+mn-ea"/>
                          <a:cs typeface="Courier New" pitchFamily="49" charset="0"/>
                        </a:rPr>
                        <a:t>byte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1D3"/>
                    </a:solidFill>
                  </a:tcPr>
                </a:tc>
                <a:tc>
                  <a:txBody>
                    <a:bodyPr/>
                    <a:lstStyle/>
                    <a:p>
                      <a:r>
                        <a:rPr lang="en-US" sz="1400" baseline="0" dirty="0" smtClean="0">
                          <a:solidFill>
                            <a:srgbClr val="000000"/>
                          </a:solidFill>
                          <a:latin typeface="Courier New" pitchFamily="49" charset="0"/>
                          <a:cs typeface="Courier New" pitchFamily="49"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1D3"/>
                    </a:solidFill>
                  </a:tcPr>
                </a:tc>
              </a:tr>
              <a:tr h="3262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latin typeface="Courier New" pitchFamily="49" charset="0"/>
                          <a:ea typeface="+mn-ea"/>
                          <a:cs typeface="Courier New" pitchFamily="49" charset="0"/>
                        </a:rPr>
                        <a:t>short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1D3"/>
                    </a:solidFill>
                  </a:tcPr>
                </a:tc>
                <a:tc>
                  <a:txBody>
                    <a:bodyPr/>
                    <a:lstStyle/>
                    <a:p>
                      <a:r>
                        <a:rPr lang="en-US" sz="1400" baseline="0" dirty="0" smtClean="0">
                          <a:solidFill>
                            <a:srgbClr val="000000"/>
                          </a:solidFill>
                          <a:latin typeface="Courier New" pitchFamily="49" charset="0"/>
                          <a:cs typeface="Courier New" pitchFamily="49"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1D3"/>
                    </a:solidFill>
                  </a:tcPr>
                </a:tc>
              </a:tr>
              <a:tr h="3262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err="1" smtClean="0">
                          <a:solidFill>
                            <a:schemeClr val="tx1"/>
                          </a:solidFill>
                          <a:latin typeface="Courier New" pitchFamily="49" charset="0"/>
                          <a:ea typeface="+mn-ea"/>
                          <a:cs typeface="Courier New" pitchFamily="49" charset="0"/>
                        </a:rPr>
                        <a:t>int</a:t>
                      </a:r>
                      <a:r>
                        <a:rPr lang="en-US" sz="1400" kern="1200" baseline="0" dirty="0" smtClean="0">
                          <a:solidFill>
                            <a:schemeClr val="tx1"/>
                          </a:solidFill>
                          <a:latin typeface="Courier New" pitchFamily="49" charset="0"/>
                          <a:ea typeface="+mn-ea"/>
                          <a:cs typeface="Courier New"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1D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latin typeface="Courier New" pitchFamily="49" charset="0"/>
                          <a:ea typeface="+mn-ea"/>
                          <a:cs typeface="Courier New" pitchFamily="49" charset="0"/>
                        </a:rPr>
                        <a:t>0 </a:t>
                      </a:r>
                      <a:endParaRPr lang="en-US" sz="1400" baseline="0" dirty="0" smtClean="0">
                        <a:solidFill>
                          <a:srgbClr val="000000"/>
                        </a:solidFill>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1D3"/>
                    </a:solidFill>
                  </a:tcPr>
                </a:tc>
              </a:tr>
              <a:tr h="3262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latin typeface="Courier New" pitchFamily="49" charset="0"/>
                          <a:ea typeface="+mn-ea"/>
                          <a:cs typeface="Courier New" pitchFamily="49" charset="0"/>
                        </a:rPr>
                        <a:t>long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1D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latin typeface="Courier New" pitchFamily="49" charset="0"/>
                          <a:ea typeface="+mn-ea"/>
                          <a:cs typeface="Courier New" pitchFamily="49" charset="0"/>
                        </a:rPr>
                        <a:t>0L 	</a:t>
                      </a:r>
                      <a:endParaRPr lang="en-US" sz="1400" baseline="0" dirty="0" smtClean="0">
                        <a:solidFill>
                          <a:srgbClr val="000000"/>
                        </a:solidFill>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1D3"/>
                    </a:solidFill>
                  </a:tcPr>
                </a:tc>
              </a:tr>
              <a:tr h="3262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latin typeface="Courier New" pitchFamily="49" charset="0"/>
                          <a:ea typeface="+mn-ea"/>
                          <a:cs typeface="Courier New" pitchFamily="49" charset="0"/>
                        </a:rPr>
                        <a:t>float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1D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latin typeface="Courier New" pitchFamily="49" charset="0"/>
                          <a:ea typeface="+mn-ea"/>
                          <a:cs typeface="Courier New" pitchFamily="49" charset="0"/>
                        </a:rPr>
                        <a:t>0.0f 	</a:t>
                      </a:r>
                      <a:endParaRPr lang="en-US" sz="1400" baseline="0" dirty="0" smtClean="0">
                        <a:solidFill>
                          <a:srgbClr val="000000"/>
                        </a:solidFill>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1D3"/>
                    </a:solidFill>
                  </a:tcPr>
                </a:tc>
              </a:tr>
              <a:tr h="328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latin typeface="Courier New" pitchFamily="49" charset="0"/>
                          <a:ea typeface="+mn-ea"/>
                          <a:cs typeface="Courier New" pitchFamily="49" charset="0"/>
                        </a:rPr>
                        <a:t>double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1D3"/>
                    </a:solidFill>
                  </a:tcPr>
                </a:tc>
                <a:tc>
                  <a:txBody>
                    <a:bodyPr/>
                    <a:lstStyle/>
                    <a:p>
                      <a:r>
                        <a:rPr lang="en-US" sz="1400" baseline="0" dirty="0" smtClean="0">
                          <a:solidFill>
                            <a:srgbClr val="000000"/>
                          </a:solidFill>
                          <a:latin typeface="Courier New" pitchFamily="49" charset="0"/>
                          <a:cs typeface="Courier New" pitchFamily="49" charset="0"/>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1D3"/>
                    </a:solidFill>
                  </a:tcPr>
                </a:tc>
              </a:tr>
              <a:tr h="328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latin typeface="Courier New" pitchFamily="49" charset="0"/>
                          <a:ea typeface="+mn-ea"/>
                          <a:cs typeface="Courier New" pitchFamily="49" charset="0"/>
                        </a:rPr>
                        <a:t>char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1D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latin typeface="Courier New" pitchFamily="49" charset="0"/>
                          <a:ea typeface="+mn-ea"/>
                          <a:cs typeface="Courier New" pitchFamily="49" charset="0"/>
                        </a:rPr>
                        <a:t>‘\u0000’ 	</a:t>
                      </a:r>
                      <a:endParaRPr lang="en-US" sz="1400" baseline="0" dirty="0" smtClean="0">
                        <a:solidFill>
                          <a:srgbClr val="000000"/>
                        </a:solidFill>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1D3"/>
                    </a:solidFill>
                  </a:tcPr>
                </a:tc>
              </a:tr>
              <a:tr h="328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latin typeface="Courier New" pitchFamily="49" charset="0"/>
                          <a:ea typeface="+mn-ea"/>
                          <a:cs typeface="Courier New" pitchFamily="49" charset="0"/>
                        </a:rPr>
                        <a:t>boolean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1D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latin typeface="Courier New" pitchFamily="49" charset="0"/>
                          <a:ea typeface="+mn-ea"/>
                          <a:cs typeface="Courier New" pitchFamily="49" charset="0"/>
                        </a:rPr>
                        <a:t>False 	</a:t>
                      </a:r>
                      <a:endParaRPr lang="en-US" sz="1400" baseline="0" dirty="0" smtClean="0">
                        <a:solidFill>
                          <a:srgbClr val="000000"/>
                        </a:solidFill>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1D3"/>
                    </a:solidFill>
                  </a:tcPr>
                </a:tc>
              </a:tr>
              <a:tr h="3285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latin typeface="Courier New" pitchFamily="49" charset="0"/>
                          <a:ea typeface="+mn-ea"/>
                          <a:cs typeface="Courier New" pitchFamily="49" charset="0"/>
                        </a:rPr>
                        <a:t>String (any object)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1D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latin typeface="Courier New" pitchFamily="49" charset="0"/>
                          <a:ea typeface="+mn-ea"/>
                          <a:cs typeface="Courier New" pitchFamily="49" charset="0"/>
                        </a:rPr>
                        <a:t>Null 	</a:t>
                      </a:r>
                      <a:endParaRPr lang="en-US" sz="1400" baseline="0" dirty="0" smtClean="0">
                        <a:solidFill>
                          <a:srgbClr val="000000"/>
                        </a:solidFill>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1D3"/>
                    </a:solidFill>
                  </a:tcPr>
                </a:tc>
              </a:tr>
            </a:tbl>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1800" dirty="0" smtClean="0"/>
              <a:t>Following code snippet demonstrates a class </a:t>
            </a:r>
            <a:r>
              <a:rPr lang="en-US" sz="1800" b="1" dirty="0" smtClean="0">
                <a:latin typeface="Courier New" pitchFamily="49" charset="0"/>
                <a:cs typeface="Courier New" pitchFamily="49" charset="0"/>
              </a:rPr>
              <a:t>Employee</a:t>
            </a:r>
            <a:r>
              <a:rPr lang="en-US" sz="1800" dirty="0" smtClean="0"/>
              <a:t> for which no constructor has been defined: </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pPr lvl="1"/>
            <a:endParaRPr lang="en-US" sz="1600" dirty="0" smtClean="0"/>
          </a:p>
          <a:p>
            <a:pPr lvl="1"/>
            <a:r>
              <a:rPr lang="en-US" sz="1600" dirty="0" smtClean="0"/>
              <a:t>The code declares a class </a:t>
            </a:r>
            <a:r>
              <a:rPr lang="en-US" sz="1600" b="1" dirty="0" smtClean="0">
                <a:latin typeface="Courier New" pitchFamily="49" charset="0"/>
                <a:cs typeface="Courier New" pitchFamily="49" charset="0"/>
              </a:rPr>
              <a:t>Employee</a:t>
            </a:r>
            <a:r>
              <a:rPr lang="en-US" sz="1600" dirty="0" smtClean="0"/>
              <a:t> with instance variables and an instance method </a:t>
            </a:r>
            <a:r>
              <a:rPr lang="en-US" sz="1600" b="1" dirty="0" err="1" smtClean="0">
                <a:latin typeface="Courier New" pitchFamily="49" charset="0"/>
                <a:cs typeface="Courier New" pitchFamily="49" charset="0"/>
              </a:rPr>
              <a:t>displayEmployeeDetails</a:t>
            </a:r>
            <a:r>
              <a:rPr lang="en-US" sz="1600" b="1" dirty="0" smtClean="0">
                <a:latin typeface="Courier New" pitchFamily="49" charset="0"/>
                <a:cs typeface="Courier New" pitchFamily="49" charset="0"/>
              </a:rPr>
              <a:t>()</a:t>
            </a:r>
            <a:r>
              <a:rPr lang="en-US" sz="1600" dirty="0" smtClean="0">
                <a:cs typeface="Courier New" pitchFamily="49" charset="0"/>
              </a:rPr>
              <a:t>that </a:t>
            </a:r>
            <a:r>
              <a:rPr lang="en-US" sz="1600" dirty="0" smtClean="0"/>
              <a:t>prints the value of the instance variables. </a:t>
            </a:r>
            <a:endParaRPr lang="en-US" sz="1600" dirty="0"/>
          </a:p>
        </p:txBody>
      </p:sp>
      <p:sp>
        <p:nvSpPr>
          <p:cNvPr id="4" name="Title 3"/>
          <p:cNvSpPr>
            <a:spLocks noGrp="1"/>
          </p:cNvSpPr>
          <p:nvPr>
            <p:ph type="title"/>
          </p:nvPr>
        </p:nvSpPr>
        <p:spPr/>
        <p:txBody>
          <a:bodyPr/>
          <a:lstStyle/>
          <a:p>
            <a:r>
              <a:rPr lang="en-US" dirty="0" smtClean="0"/>
              <a:t>Default Constructor 3-5</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37</a:t>
            </a:fld>
            <a:endParaRPr lang="en-US" dirty="0"/>
          </a:p>
        </p:txBody>
      </p:sp>
      <p:graphicFrame>
        <p:nvGraphicFramePr>
          <p:cNvPr id="6" name="Table 5"/>
          <p:cNvGraphicFramePr>
            <a:graphicFrameLocks noGrp="1"/>
          </p:cNvGraphicFramePr>
          <p:nvPr/>
        </p:nvGraphicFramePr>
        <p:xfrm>
          <a:off x="685800" y="1569720"/>
          <a:ext cx="7924800" cy="4145280"/>
        </p:xfrm>
        <a:graphic>
          <a:graphicData uri="http://schemas.openxmlformats.org/drawingml/2006/table">
            <a:tbl>
              <a:tblPr firstRow="1" bandRow="1">
                <a:tableStyleId>{5C22544A-7EE6-4342-B048-85BDC9FD1C3A}</a:tableStyleId>
              </a:tblPr>
              <a:tblGrid>
                <a:gridCol w="7924800"/>
              </a:tblGrid>
              <a:tr h="40386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public class Employee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Declares instance variables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String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employeeName</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int</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employeeAge</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double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employeeSalary</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boolean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maritalStatus</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Accesses the instance variables and displays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their values using the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 method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void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displayEmployeeDetails</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(“Employee Details”);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(“Employee Name: “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employeeName</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(“Employee Age: “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employeeAge</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(“Employee Salary: “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employeeSalary</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(“Employee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MaritalStatus</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maritalStatus</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Following code snippet demonstrates a class containing the </a:t>
            </a:r>
            <a:r>
              <a:rPr lang="en-US" sz="2000" dirty="0" smtClean="0">
                <a:latin typeface="Courier New" pitchFamily="49" charset="0"/>
                <a:cs typeface="Courier New" pitchFamily="49" charset="0"/>
              </a:rPr>
              <a:t>main()</a:t>
            </a:r>
            <a:r>
              <a:rPr lang="en-US" sz="2000" dirty="0" smtClean="0"/>
              <a:t> method that creates an instance of the class </a:t>
            </a:r>
            <a:r>
              <a:rPr lang="en-US" sz="2000" b="1" dirty="0" smtClean="0">
                <a:latin typeface="Courier New" pitchFamily="49" charset="0"/>
                <a:cs typeface="Courier New" pitchFamily="49" charset="0"/>
              </a:rPr>
              <a:t>Employee</a:t>
            </a:r>
            <a:r>
              <a:rPr lang="en-US" sz="2000" dirty="0" smtClean="0"/>
              <a:t> and invokes its methods:</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pPr lvl="1"/>
            <a:endParaRPr lang="en-US" sz="1800" dirty="0" smtClean="0"/>
          </a:p>
          <a:p>
            <a:pPr lvl="1"/>
            <a:r>
              <a:rPr lang="en-US" sz="1600" dirty="0" smtClean="0"/>
              <a:t>As the </a:t>
            </a:r>
            <a:r>
              <a:rPr lang="en-US" sz="1600" b="1" dirty="0" smtClean="0">
                <a:latin typeface="Courier New" pitchFamily="49" charset="0"/>
                <a:cs typeface="Courier New" pitchFamily="49" charset="0"/>
              </a:rPr>
              <a:t>Employee</a:t>
            </a:r>
            <a:r>
              <a:rPr lang="en-US" sz="1600" dirty="0" smtClean="0"/>
              <a:t> class does not have any constructor defined for itself, a </a:t>
            </a:r>
            <a:r>
              <a:rPr lang="en-US" sz="1600" b="1" dirty="0" smtClean="0"/>
              <a:t>default constructor</a:t>
            </a:r>
            <a:r>
              <a:rPr lang="en-US" sz="1600" dirty="0" smtClean="0"/>
              <a:t> is created for the class at runtime. </a:t>
            </a:r>
          </a:p>
          <a:p>
            <a:pPr lvl="1"/>
            <a:r>
              <a:rPr lang="en-US" sz="1600" dirty="0" smtClean="0"/>
              <a:t>When the statement </a:t>
            </a:r>
            <a:r>
              <a:rPr lang="en-US" sz="1600" b="1" dirty="0" smtClean="0">
                <a:latin typeface="Courier New" pitchFamily="49" charset="0"/>
                <a:cs typeface="Courier New" pitchFamily="49" charset="0"/>
              </a:rPr>
              <a:t>new Employee()</a:t>
            </a:r>
            <a:r>
              <a:rPr lang="en-US" sz="1600" dirty="0" smtClean="0"/>
              <a:t> is executed, the object is allocated in memory and the instance variables are initialized to their default values by the constructor. </a:t>
            </a:r>
          </a:p>
          <a:p>
            <a:pPr lvl="1"/>
            <a:r>
              <a:rPr lang="en-US" sz="1600" dirty="0" smtClean="0"/>
              <a:t>Then, the method </a:t>
            </a:r>
            <a:r>
              <a:rPr lang="en-US" sz="1600" b="1" dirty="0" err="1" smtClean="0">
                <a:latin typeface="Courier New" pitchFamily="49" charset="0"/>
                <a:cs typeface="Courier New" pitchFamily="49" charset="0"/>
              </a:rPr>
              <a:t>displayEmployeeDetails</a:t>
            </a:r>
            <a:r>
              <a:rPr lang="en-US" sz="1600" b="1" dirty="0" smtClean="0">
                <a:latin typeface="Courier New" pitchFamily="49" charset="0"/>
                <a:cs typeface="Courier New" pitchFamily="49" charset="0"/>
              </a:rPr>
              <a:t>()</a:t>
            </a:r>
            <a:r>
              <a:rPr lang="en-US" sz="1600" dirty="0" smtClean="0"/>
              <a:t> is executed which displays the values of the instance variables referenced by the object, </a:t>
            </a:r>
            <a:r>
              <a:rPr lang="en-US" sz="1600" b="1" dirty="0" err="1" smtClean="0">
                <a:latin typeface="Courier New" pitchFamily="49" charset="0"/>
                <a:cs typeface="Courier New" pitchFamily="49" charset="0"/>
              </a:rPr>
              <a:t>objEmp</a:t>
            </a:r>
            <a:r>
              <a:rPr lang="en-US" sz="1600" dirty="0" smtClean="0"/>
              <a:t>. </a:t>
            </a:r>
            <a:endParaRPr lang="en-US" sz="1600" dirty="0"/>
          </a:p>
        </p:txBody>
      </p:sp>
      <p:sp>
        <p:nvSpPr>
          <p:cNvPr id="4" name="Title 3"/>
          <p:cNvSpPr>
            <a:spLocks noGrp="1"/>
          </p:cNvSpPr>
          <p:nvPr>
            <p:ph type="title"/>
          </p:nvPr>
        </p:nvSpPr>
        <p:spPr/>
        <p:txBody>
          <a:bodyPr/>
          <a:lstStyle/>
          <a:p>
            <a:r>
              <a:rPr lang="en-US" dirty="0" smtClean="0"/>
              <a:t>Default Constructor 4-5</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38</a:t>
            </a:fld>
            <a:endParaRPr lang="en-US" dirty="0"/>
          </a:p>
        </p:txBody>
      </p:sp>
      <p:graphicFrame>
        <p:nvGraphicFramePr>
          <p:cNvPr id="6" name="Table 5"/>
          <p:cNvGraphicFramePr>
            <a:graphicFrameLocks noGrp="1"/>
          </p:cNvGraphicFramePr>
          <p:nvPr/>
        </p:nvGraphicFramePr>
        <p:xfrm>
          <a:off x="685800" y="1645920"/>
          <a:ext cx="7924800" cy="2651760"/>
        </p:xfrm>
        <a:graphic>
          <a:graphicData uri="http://schemas.openxmlformats.org/drawingml/2006/table">
            <a:tbl>
              <a:tblPr firstRow="1" bandRow="1">
                <a:tableStyleId>{5C22544A-7EE6-4342-B048-85BDC9FD1C3A}</a:tableStyleId>
              </a:tblPr>
              <a:tblGrid>
                <a:gridCol w="7924800"/>
              </a:tblGrid>
              <a:tr h="254508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public class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TestEmployee</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param</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args</a:t>
                      </a:r>
                      <a:r>
                        <a:rPr lang="en-US" sz="1400" b="0" kern="1200" baseline="0" dirty="0" smtClean="0">
                          <a:solidFill>
                            <a:schemeClr val="tx1">
                              <a:lumMod val="95000"/>
                              <a:lumOff val="5000"/>
                            </a:schemeClr>
                          </a:solidFill>
                          <a:latin typeface="Courier New" pitchFamily="49" charset="0"/>
                          <a:ea typeface="+mn-ea"/>
                          <a:cs typeface="Courier New" pitchFamily="49" charset="0"/>
                        </a:rPr>
                        <a:t> the command line arguments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public static void main(String[]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args</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Instantiates an Employee object and initializes it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Employee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objEmp</a:t>
                      </a:r>
                      <a:r>
                        <a:rPr lang="en-US" sz="1400" b="0" kern="1200" baseline="0" dirty="0" smtClean="0">
                          <a:solidFill>
                            <a:schemeClr val="tx1">
                              <a:lumMod val="95000"/>
                              <a:lumOff val="5000"/>
                            </a:schemeClr>
                          </a:solidFill>
                          <a:latin typeface="Courier New" pitchFamily="49" charset="0"/>
                          <a:ea typeface="+mn-ea"/>
                          <a:cs typeface="Courier New" pitchFamily="49" charset="0"/>
                        </a:rPr>
                        <a:t> = new Employee(); </a:t>
                      </a:r>
                    </a:p>
                    <a:p>
                      <a:endParaRPr lang="en-US" sz="1400" b="0" kern="1200" baseline="0" dirty="0" smtClean="0">
                        <a:solidFill>
                          <a:schemeClr val="tx1">
                            <a:lumMod val="95000"/>
                            <a:lumOff val="5000"/>
                          </a:schemeClr>
                        </a:solidFill>
                        <a:latin typeface="Courier New" pitchFamily="49" charset="0"/>
                        <a:ea typeface="+mn-ea"/>
                        <a:cs typeface="Courier New" pitchFamily="49" charset="0"/>
                      </a:endParaRPr>
                    </a:p>
                    <a:p>
                      <a:r>
                        <a:rPr lang="en-US" sz="1400" b="0" kern="1200" baseline="0" dirty="0" smtClean="0">
                          <a:solidFill>
                            <a:schemeClr val="tx1">
                              <a:lumMod val="95000"/>
                              <a:lumOff val="5000"/>
                            </a:schemeClr>
                          </a:solidFill>
                          <a:latin typeface="Courier New" pitchFamily="49" charset="0"/>
                          <a:ea typeface="+mn-ea"/>
                          <a:cs typeface="Courier New" pitchFamily="49" charset="0"/>
                        </a:rPr>
                        <a:t>    // Invokes the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displayEmployeeDetails</a:t>
                      </a:r>
                      <a:r>
                        <a:rPr lang="en-US" sz="1400" b="0" kern="1200" baseline="0" dirty="0" smtClean="0">
                          <a:solidFill>
                            <a:schemeClr val="tx1">
                              <a:lumMod val="95000"/>
                              <a:lumOff val="5000"/>
                            </a:schemeClr>
                          </a:solidFill>
                          <a:latin typeface="Courier New" pitchFamily="49" charset="0"/>
                          <a:ea typeface="+mn-ea"/>
                          <a:cs typeface="Courier New" pitchFamily="49" charset="0"/>
                        </a:rPr>
                        <a:t>() method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objEmp.displayEmployeeDetails</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
        <p:nvSpPr>
          <p:cNvPr id="7" name="Rectangle 6"/>
          <p:cNvSpPr/>
          <p:nvPr/>
        </p:nvSpPr>
        <p:spPr>
          <a:xfrm>
            <a:off x="1371600" y="2895600"/>
            <a:ext cx="3810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47800" y="3581400"/>
            <a:ext cx="35814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edge">
                                      <p:cBhvr>
                                        <p:cTn id="18" dur="500"/>
                                        <p:tgtEl>
                                          <p:spTgt spid="8"/>
                                        </p:tgtEl>
                                      </p:cBhvr>
                                    </p:animEffec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400" dirty="0" smtClean="0"/>
              <a:t>Following figure shows the output of the code:</a:t>
            </a:r>
            <a:endParaRPr lang="en-US" sz="2400" dirty="0"/>
          </a:p>
        </p:txBody>
      </p:sp>
      <p:sp>
        <p:nvSpPr>
          <p:cNvPr id="4" name="Title 3"/>
          <p:cNvSpPr>
            <a:spLocks noGrp="1"/>
          </p:cNvSpPr>
          <p:nvPr>
            <p:ph type="title"/>
          </p:nvPr>
        </p:nvSpPr>
        <p:spPr/>
        <p:txBody>
          <a:bodyPr/>
          <a:lstStyle/>
          <a:p>
            <a:r>
              <a:rPr lang="en-US" dirty="0" smtClean="0"/>
              <a:t>Default Constructor 5-5</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39</a:t>
            </a:fld>
            <a:endParaRPr lang="en-US" dirty="0"/>
          </a:p>
        </p:txBody>
      </p:sp>
      <p:pic>
        <p:nvPicPr>
          <p:cNvPr id="6" name="Picture 5" descr="Figure 6.14.tif"/>
          <p:cNvPicPr>
            <a:picLocks noChangeAspect="1"/>
          </p:cNvPicPr>
          <p:nvPr/>
        </p:nvPicPr>
        <p:blipFill>
          <a:blip r:embed="rId2" cstate="print"/>
          <a:stretch>
            <a:fillRect/>
          </a:stretch>
        </p:blipFill>
        <p:spPr>
          <a:xfrm>
            <a:off x="838200" y="1447800"/>
            <a:ext cx="5309392" cy="260700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1800" dirty="0" smtClean="0"/>
              <a:t>The syntax to declare a class in Java is as follows: </a:t>
            </a:r>
          </a:p>
          <a:p>
            <a:endParaRPr lang="en-US" dirty="0" smtClean="0"/>
          </a:p>
          <a:p>
            <a:endParaRPr lang="en-US" dirty="0" smtClean="0"/>
          </a:p>
          <a:p>
            <a:endParaRPr lang="en-US" sz="1800" dirty="0" smtClean="0"/>
          </a:p>
          <a:p>
            <a:r>
              <a:rPr lang="en-US" sz="1800" dirty="0" smtClean="0"/>
              <a:t>The body of the class is enclosed between the curly braces </a:t>
            </a:r>
            <a:r>
              <a:rPr lang="en-US" sz="1800" dirty="0" smtClean="0">
                <a:latin typeface="Courier New" pitchFamily="49" charset="0"/>
                <a:cs typeface="Courier New" pitchFamily="49" charset="0"/>
              </a:rPr>
              <a:t>{}</a:t>
            </a:r>
            <a:r>
              <a:rPr lang="en-US" sz="1800" dirty="0" smtClean="0"/>
              <a:t>. </a:t>
            </a:r>
          </a:p>
          <a:p>
            <a:r>
              <a:rPr lang="en-US" sz="1800" dirty="0" smtClean="0"/>
              <a:t>In the class body, you can declare members, such as fields, methods, and constructors. </a:t>
            </a:r>
          </a:p>
          <a:p>
            <a:r>
              <a:rPr lang="en-US" sz="1800" dirty="0" smtClean="0"/>
              <a:t>Following figure shows the declaration of a sample class:</a:t>
            </a:r>
          </a:p>
          <a:p>
            <a:endParaRPr lang="en-US" sz="2000" dirty="0"/>
          </a:p>
        </p:txBody>
      </p:sp>
      <p:sp>
        <p:nvSpPr>
          <p:cNvPr id="4" name="Title 3"/>
          <p:cNvSpPr>
            <a:spLocks noGrp="1"/>
          </p:cNvSpPr>
          <p:nvPr>
            <p:ph type="title"/>
          </p:nvPr>
        </p:nvSpPr>
        <p:spPr/>
        <p:txBody>
          <a:bodyPr/>
          <a:lstStyle/>
          <a:p>
            <a:r>
              <a:rPr lang="en-US" dirty="0" smtClean="0"/>
              <a:t>Declaring a Class 1-2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a:t>
            </a:fld>
            <a:endParaRPr lang="en-US" dirty="0"/>
          </a:p>
        </p:txBody>
      </p:sp>
      <p:graphicFrame>
        <p:nvGraphicFramePr>
          <p:cNvPr id="7" name="Table 6"/>
          <p:cNvGraphicFramePr>
            <a:graphicFrameLocks noGrp="1"/>
          </p:cNvGraphicFramePr>
          <p:nvPr/>
        </p:nvGraphicFramePr>
        <p:xfrm>
          <a:off x="762000" y="1752600"/>
          <a:ext cx="7924800" cy="731520"/>
        </p:xfrm>
        <a:graphic>
          <a:graphicData uri="http://schemas.openxmlformats.org/drawingml/2006/table">
            <a:tbl>
              <a:tblPr firstRow="1" bandRow="1">
                <a:tableStyleId>{5C22544A-7EE6-4342-B048-85BDC9FD1C3A}</a:tableStyleId>
              </a:tblPr>
              <a:tblGrid>
                <a:gridCol w="7924800"/>
              </a:tblGrid>
              <a:tr h="3810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class &lt;</a:t>
                      </a:r>
                      <a:r>
                        <a:rPr lang="en-US" sz="1400" b="0" kern="1200" baseline="0" dirty="0" err="1" smtClean="0">
                          <a:solidFill>
                            <a:schemeClr val="tx1">
                              <a:lumMod val="95000"/>
                              <a:lumOff val="5000"/>
                            </a:schemeClr>
                          </a:solidFill>
                          <a:latin typeface="Courier New" pitchFamily="49" charset="0"/>
                          <a:ea typeface="+mn-ea"/>
                          <a:cs typeface="Courier New" pitchFamily="49" charset="0"/>
                        </a:rPr>
                        <a:t>class_name</a:t>
                      </a:r>
                      <a:r>
                        <a:rPr lang="en-US" sz="1400" b="0" kern="1200" baseline="0" dirty="0" smtClean="0">
                          <a:solidFill>
                            <a:schemeClr val="tx1">
                              <a:lumMod val="95000"/>
                              <a:lumOff val="5000"/>
                            </a:schemeClr>
                          </a:solidFill>
                          <a:latin typeface="Courier New" pitchFamily="49" charset="0"/>
                          <a:ea typeface="+mn-ea"/>
                          <a:cs typeface="Courier New" pitchFamily="49" charset="0"/>
                        </a:rPr>
                        <a:t>&gt;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class body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grpSp>
        <p:nvGrpSpPr>
          <p:cNvPr id="8" name="Group 7"/>
          <p:cNvGrpSpPr/>
          <p:nvPr/>
        </p:nvGrpSpPr>
        <p:grpSpPr>
          <a:xfrm>
            <a:off x="762000" y="1295400"/>
            <a:ext cx="1219200" cy="381000"/>
            <a:chOff x="0" y="267999"/>
            <a:chExt cx="6096000" cy="936000"/>
          </a:xfrm>
          <a:solidFill>
            <a:schemeClr val="accent2"/>
          </a:solidFill>
          <a:scene3d>
            <a:camera prst="orthographicFront"/>
            <a:lightRig rig="threePt" dir="t">
              <a:rot lat="0" lon="0" rev="7500000"/>
            </a:lightRig>
          </a:scene3d>
        </p:grpSpPr>
        <p:sp>
          <p:nvSpPr>
            <p:cNvPr id="9" name="Rounded Rectangle 8"/>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IN" sz="2400" b="1" dirty="0" smtClean="0">
                  <a:solidFill>
                    <a:schemeClr val="bg1"/>
                  </a:solidFill>
                  <a:latin typeface="Calibri" pitchFamily="34" charset="0"/>
                  <a:cs typeface="Calibri" pitchFamily="34" charset="0"/>
                </a:rPr>
                <a:t>Syntax</a:t>
              </a:r>
              <a:endParaRPr lang="en-IN" sz="2400" b="1" kern="1200" dirty="0">
                <a:solidFill>
                  <a:schemeClr val="bg1"/>
                </a:solidFill>
                <a:latin typeface="Calibri" pitchFamily="34" charset="0"/>
                <a:cs typeface="Calibri" pitchFamily="34" charset="0"/>
              </a:endParaRPr>
            </a:p>
          </p:txBody>
        </p:sp>
      </p:grpSp>
      <p:pic>
        <p:nvPicPr>
          <p:cNvPr id="11" name="Picture 10" descr="Figure 6.1.tif"/>
          <p:cNvPicPr>
            <a:picLocks noChangeAspect="1"/>
          </p:cNvPicPr>
          <p:nvPr/>
        </p:nvPicPr>
        <p:blipFill>
          <a:blip r:embed="rId2" cstate="print"/>
          <a:stretch>
            <a:fillRect/>
          </a:stretch>
        </p:blipFill>
        <p:spPr>
          <a:xfrm>
            <a:off x="2362200" y="3581400"/>
            <a:ext cx="4038600" cy="2948424"/>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The parameterized constructor contains a list of parameters that initializes instance variables of an object. </a:t>
            </a:r>
          </a:p>
          <a:p>
            <a:r>
              <a:rPr lang="en-US" sz="2000" dirty="0" smtClean="0"/>
              <a:t>The value for the parameters is passed during the object creation. </a:t>
            </a:r>
          </a:p>
          <a:p>
            <a:r>
              <a:rPr lang="en-US" sz="2000" dirty="0" smtClean="0"/>
              <a:t>This means each object will be initialized with different set of values.</a:t>
            </a:r>
          </a:p>
          <a:p>
            <a:r>
              <a:rPr lang="en-US" sz="2000" dirty="0" smtClean="0"/>
              <a:t>Following code snippet demonstrates a code that declares parameterized constructor for the </a:t>
            </a:r>
            <a:r>
              <a:rPr lang="en-US" sz="2000" b="1" dirty="0" smtClean="0">
                <a:latin typeface="Courier New" pitchFamily="49" charset="0"/>
                <a:cs typeface="Courier New" pitchFamily="49" charset="0"/>
              </a:rPr>
              <a:t>Rectangle</a:t>
            </a:r>
            <a:r>
              <a:rPr lang="en-US" sz="2000" dirty="0" smtClean="0"/>
              <a:t> class:</a:t>
            </a:r>
            <a:endParaRPr lang="en-US" sz="2000" dirty="0"/>
          </a:p>
        </p:txBody>
      </p:sp>
      <p:sp>
        <p:nvSpPr>
          <p:cNvPr id="4" name="Title 3"/>
          <p:cNvSpPr>
            <a:spLocks noGrp="1"/>
          </p:cNvSpPr>
          <p:nvPr>
            <p:ph type="title"/>
          </p:nvPr>
        </p:nvSpPr>
        <p:spPr/>
        <p:txBody>
          <a:bodyPr/>
          <a:lstStyle/>
          <a:p>
            <a:r>
              <a:rPr lang="en-US" dirty="0" smtClean="0"/>
              <a:t>Parameterized Constructor 1-5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40</a:t>
            </a:fld>
            <a:endParaRPr lang="en-US" dirty="0"/>
          </a:p>
        </p:txBody>
      </p:sp>
      <p:graphicFrame>
        <p:nvGraphicFramePr>
          <p:cNvPr id="6" name="Table 5"/>
          <p:cNvGraphicFramePr>
            <a:graphicFrameLocks noGrp="1"/>
          </p:cNvGraphicFramePr>
          <p:nvPr/>
        </p:nvGraphicFramePr>
        <p:xfrm>
          <a:off x="762000" y="3124200"/>
          <a:ext cx="7924800" cy="2865120"/>
        </p:xfrm>
        <a:graphic>
          <a:graphicData uri="http://schemas.openxmlformats.org/drawingml/2006/table">
            <a:tbl>
              <a:tblPr firstRow="1" bandRow="1">
                <a:tableStyleId>{5C22544A-7EE6-4342-B048-85BDC9FD1C3A}</a:tableStyleId>
              </a:tblPr>
              <a:tblGrid>
                <a:gridCol w="7924800"/>
              </a:tblGrid>
              <a:tr h="254508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public class Rectangle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int</a:t>
                      </a:r>
                      <a:r>
                        <a:rPr lang="en-US" sz="1400" b="0" kern="1200" baseline="0" dirty="0" smtClean="0">
                          <a:solidFill>
                            <a:schemeClr val="tx1">
                              <a:lumMod val="95000"/>
                              <a:lumOff val="5000"/>
                            </a:schemeClr>
                          </a:solidFill>
                          <a:latin typeface="Courier New" pitchFamily="49" charset="0"/>
                          <a:ea typeface="+mn-ea"/>
                          <a:cs typeface="Courier New" pitchFamily="49" charset="0"/>
                        </a:rPr>
                        <a:t> width;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int</a:t>
                      </a:r>
                      <a:r>
                        <a:rPr lang="en-US" sz="1400" b="0" kern="1200" baseline="0" dirty="0" smtClean="0">
                          <a:solidFill>
                            <a:schemeClr val="tx1">
                              <a:lumMod val="95000"/>
                              <a:lumOff val="5000"/>
                            </a:schemeClr>
                          </a:solidFill>
                          <a:latin typeface="Courier New" pitchFamily="49" charset="0"/>
                          <a:ea typeface="+mn-ea"/>
                          <a:cs typeface="Courier New" pitchFamily="49" charset="0"/>
                        </a:rPr>
                        <a:t> height;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 default constructor for Rectangle class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Rectangle()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(“Constructor Invoked...”);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width = 10;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height = 10;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endParaRPr lang="en-US" sz="1800" b="1" kern="1200" baseline="0" dirty="0" smtClean="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sz="2000" dirty="0" smtClean="0"/>
          </a:p>
          <a:p>
            <a:pPr lvl="1"/>
            <a:r>
              <a:rPr lang="en-US" sz="1700" dirty="0" smtClean="0"/>
              <a:t>The code declares a parameterized constructor, </a:t>
            </a:r>
            <a:r>
              <a:rPr lang="en-US" sz="1700" b="1" dirty="0" smtClean="0">
                <a:latin typeface="Courier New" pitchFamily="49" charset="0"/>
                <a:cs typeface="Courier New" pitchFamily="49" charset="0"/>
              </a:rPr>
              <a:t>Rectangle(</a:t>
            </a:r>
            <a:r>
              <a:rPr lang="en-US" sz="1700" b="1" dirty="0" err="1" smtClean="0">
                <a:latin typeface="Courier New" pitchFamily="49" charset="0"/>
                <a:cs typeface="Courier New" pitchFamily="49" charset="0"/>
              </a:rPr>
              <a:t>int</a:t>
            </a:r>
            <a:r>
              <a:rPr lang="en-US" sz="1700" b="1" dirty="0" smtClean="0">
                <a:cs typeface="Courier New" pitchFamily="49" charset="0"/>
              </a:rPr>
              <a:t> </a:t>
            </a:r>
            <a:r>
              <a:rPr lang="en-US" sz="1700" b="1" dirty="0" err="1" smtClean="0">
                <a:latin typeface="Courier New" pitchFamily="49" charset="0"/>
                <a:cs typeface="Courier New" pitchFamily="49" charset="0"/>
              </a:rPr>
              <a:t>wid</a:t>
            </a:r>
            <a:r>
              <a:rPr lang="en-US" sz="1700" b="1" dirty="0" smtClean="0">
                <a:latin typeface="Courier New" pitchFamily="49" charset="0"/>
                <a:cs typeface="Courier New" pitchFamily="49" charset="0"/>
              </a:rPr>
              <a:t>,</a:t>
            </a:r>
            <a:r>
              <a:rPr lang="en-US" sz="1700" b="1" dirty="0" smtClean="0">
                <a:cs typeface="Courier New" pitchFamily="49" charset="0"/>
              </a:rPr>
              <a:t> </a:t>
            </a:r>
            <a:r>
              <a:rPr lang="en-US" sz="1700" b="1" dirty="0" err="1" smtClean="0">
                <a:latin typeface="Courier New" pitchFamily="49" charset="0"/>
                <a:cs typeface="Courier New" pitchFamily="49" charset="0"/>
              </a:rPr>
              <a:t>int</a:t>
            </a:r>
            <a:r>
              <a:rPr lang="en-US" sz="1700" b="1" dirty="0" smtClean="0">
                <a:latin typeface="Courier New" pitchFamily="49" charset="0"/>
                <a:cs typeface="Courier New" pitchFamily="49" charset="0"/>
              </a:rPr>
              <a:t> </a:t>
            </a:r>
            <a:r>
              <a:rPr lang="en-US" sz="1700" b="1" dirty="0" err="1" smtClean="0">
                <a:latin typeface="Courier New" pitchFamily="49" charset="0"/>
                <a:cs typeface="Courier New" pitchFamily="49" charset="0"/>
              </a:rPr>
              <a:t>heig</a:t>
            </a:r>
            <a:r>
              <a:rPr lang="en-US" sz="1700" b="1" dirty="0" smtClean="0">
                <a:latin typeface="Courier New" pitchFamily="49" charset="0"/>
                <a:cs typeface="Courier New" pitchFamily="49" charset="0"/>
              </a:rPr>
              <a:t>)</a:t>
            </a:r>
            <a:r>
              <a:rPr lang="en-US" sz="1700" dirty="0" smtClean="0"/>
              <a:t>. </a:t>
            </a:r>
          </a:p>
          <a:p>
            <a:pPr lvl="1"/>
            <a:r>
              <a:rPr lang="en-US" sz="1700" dirty="0" smtClean="0"/>
              <a:t>During execution, the constructor will accept the values in two parameters and assigns them to </a:t>
            </a:r>
            <a:r>
              <a:rPr lang="en-US" sz="1700" b="1" dirty="0" smtClean="0">
                <a:latin typeface="Courier New" pitchFamily="49" charset="0"/>
                <a:cs typeface="Courier New" pitchFamily="49" charset="0"/>
              </a:rPr>
              <a:t>width</a:t>
            </a:r>
            <a:r>
              <a:rPr lang="en-US" sz="1700" dirty="0" smtClean="0"/>
              <a:t> and </a:t>
            </a:r>
            <a:r>
              <a:rPr lang="en-US" sz="1700" b="1" dirty="0" smtClean="0">
                <a:latin typeface="Courier New" pitchFamily="49" charset="0"/>
                <a:cs typeface="Courier New" pitchFamily="49" charset="0"/>
              </a:rPr>
              <a:t>height</a:t>
            </a:r>
            <a:r>
              <a:rPr lang="en-US" sz="1700" dirty="0" smtClean="0"/>
              <a:t> variable respectively. </a:t>
            </a:r>
            <a:endParaRPr lang="en-US" sz="1700" dirty="0"/>
          </a:p>
        </p:txBody>
      </p:sp>
      <p:sp>
        <p:nvSpPr>
          <p:cNvPr id="4" name="Title 3"/>
          <p:cNvSpPr>
            <a:spLocks noGrp="1"/>
          </p:cNvSpPr>
          <p:nvPr>
            <p:ph type="title"/>
          </p:nvPr>
        </p:nvSpPr>
        <p:spPr/>
        <p:txBody>
          <a:bodyPr/>
          <a:lstStyle/>
          <a:p>
            <a:r>
              <a:rPr lang="en-US" dirty="0" smtClean="0"/>
              <a:t>Parameterized Constructor 2-5</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41</a:t>
            </a:fld>
            <a:endParaRPr lang="en-US" dirty="0"/>
          </a:p>
        </p:txBody>
      </p:sp>
      <p:graphicFrame>
        <p:nvGraphicFramePr>
          <p:cNvPr id="6" name="Table 5"/>
          <p:cNvGraphicFramePr>
            <a:graphicFrameLocks noGrp="1"/>
          </p:cNvGraphicFramePr>
          <p:nvPr/>
        </p:nvGraphicFramePr>
        <p:xfrm>
          <a:off x="381000" y="990600"/>
          <a:ext cx="7924800" cy="4145280"/>
        </p:xfrm>
        <a:graphic>
          <a:graphicData uri="http://schemas.openxmlformats.org/drawingml/2006/table">
            <a:tbl>
              <a:tblPr firstRow="1" bandRow="1">
                <a:tableStyleId>{5C22544A-7EE6-4342-B048-85BDC9FD1C3A}</a:tableStyleId>
              </a:tblPr>
              <a:tblGrid>
                <a:gridCol w="7924800"/>
              </a:tblGrid>
              <a:tr h="39624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 parameterized constructor with two parameters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param</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wid</a:t>
                      </a:r>
                      <a:r>
                        <a:rPr lang="en-US" sz="1400" b="0" kern="1200" baseline="0" dirty="0" smtClean="0">
                          <a:solidFill>
                            <a:schemeClr val="tx1">
                              <a:lumMod val="95000"/>
                              <a:lumOff val="5000"/>
                            </a:schemeClr>
                          </a:solidFill>
                          <a:latin typeface="Courier New" pitchFamily="49" charset="0"/>
                          <a:ea typeface="+mn-ea"/>
                          <a:cs typeface="Courier New" pitchFamily="49" charset="0"/>
                        </a:rPr>
                        <a:t> will store the width of the rectangle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param</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heig</a:t>
                      </a:r>
                      <a:r>
                        <a:rPr lang="en-US" sz="1400" b="0" kern="1200" baseline="0" dirty="0" smtClean="0">
                          <a:solidFill>
                            <a:schemeClr val="tx1">
                              <a:lumMod val="95000"/>
                              <a:lumOff val="5000"/>
                            </a:schemeClr>
                          </a:solidFill>
                          <a:latin typeface="Courier New" pitchFamily="49" charset="0"/>
                          <a:ea typeface="+mn-ea"/>
                          <a:cs typeface="Courier New" pitchFamily="49" charset="0"/>
                        </a:rPr>
                        <a:t> will store the height of the rectangle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Rectangle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int</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wid</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int</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heig</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(“Parameterized Constructor”);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width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wid</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height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heig</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endParaRPr lang="en-US" sz="1400" b="0" kern="1200" baseline="0" dirty="0" smtClean="0">
                        <a:solidFill>
                          <a:schemeClr val="tx1">
                            <a:lumMod val="95000"/>
                            <a:lumOff val="5000"/>
                          </a:schemeClr>
                        </a:solidFill>
                        <a:latin typeface="Courier New" pitchFamily="49" charset="0"/>
                        <a:ea typeface="+mn-ea"/>
                        <a:cs typeface="Courier New" pitchFamily="49" charset="0"/>
                      </a:endParaRP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This method displays the dimensions of the Rectangle object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void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displayDimensions</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(“Width: “ + width);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(“Width: “ + height);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
        <p:nvSpPr>
          <p:cNvPr id="7" name="Rectangle 6"/>
          <p:cNvSpPr/>
          <p:nvPr/>
        </p:nvSpPr>
        <p:spPr>
          <a:xfrm>
            <a:off x="914400" y="2057400"/>
            <a:ext cx="5638800" cy="1066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Following code snippet demonstrates the code with </a:t>
            </a:r>
            <a:r>
              <a:rPr lang="en-US" sz="2000" dirty="0" smtClean="0">
                <a:latin typeface="Courier New" pitchFamily="49" charset="0"/>
                <a:cs typeface="Courier New" pitchFamily="49" charset="0"/>
              </a:rPr>
              <a:t>main()</a:t>
            </a:r>
            <a:r>
              <a:rPr lang="en-US" sz="2000" dirty="0" smtClean="0"/>
              <a:t> method that creates objects of type </a:t>
            </a:r>
            <a:r>
              <a:rPr lang="en-US" sz="2000" b="1" dirty="0" smtClean="0">
                <a:latin typeface="Courier New" pitchFamily="49" charset="0"/>
                <a:cs typeface="Courier New" pitchFamily="49" charset="0"/>
              </a:rPr>
              <a:t>Rectangle</a:t>
            </a:r>
            <a:r>
              <a:rPr lang="en-US" sz="2000" dirty="0" smtClean="0"/>
              <a:t> and initializes them with parameterized constructor: </a:t>
            </a:r>
            <a:endParaRPr lang="en-US" sz="2000" dirty="0"/>
          </a:p>
        </p:txBody>
      </p:sp>
      <p:sp>
        <p:nvSpPr>
          <p:cNvPr id="4" name="Title 3"/>
          <p:cNvSpPr>
            <a:spLocks noGrp="1"/>
          </p:cNvSpPr>
          <p:nvPr>
            <p:ph type="title"/>
          </p:nvPr>
        </p:nvSpPr>
        <p:spPr/>
        <p:txBody>
          <a:bodyPr/>
          <a:lstStyle/>
          <a:p>
            <a:r>
              <a:rPr lang="en-US" dirty="0" smtClean="0"/>
              <a:t>Parameterized Constructor 3-5</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42</a:t>
            </a:fld>
            <a:endParaRPr lang="en-US" dirty="0"/>
          </a:p>
        </p:txBody>
      </p:sp>
      <p:graphicFrame>
        <p:nvGraphicFramePr>
          <p:cNvPr id="6" name="Table 5"/>
          <p:cNvGraphicFramePr>
            <a:graphicFrameLocks noGrp="1"/>
          </p:cNvGraphicFramePr>
          <p:nvPr/>
        </p:nvGraphicFramePr>
        <p:xfrm>
          <a:off x="762000" y="1981200"/>
          <a:ext cx="7924800" cy="4358640"/>
        </p:xfrm>
        <a:graphic>
          <a:graphicData uri="http://schemas.openxmlformats.org/drawingml/2006/table">
            <a:tbl>
              <a:tblPr firstRow="1" bandRow="1">
                <a:tableStyleId>{5C22544A-7EE6-4342-B048-85BDC9FD1C3A}</a:tableStyleId>
              </a:tblPr>
              <a:tblGrid>
                <a:gridCol w="7924800"/>
              </a:tblGrid>
              <a:tr h="254508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public class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RectangleInstances</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endParaRPr lang="en-US" sz="1400" b="0" kern="1200" baseline="0" dirty="0" smtClean="0">
                        <a:solidFill>
                          <a:schemeClr val="tx1">
                            <a:lumMod val="95000"/>
                            <a:lumOff val="5000"/>
                          </a:schemeClr>
                        </a:solidFill>
                        <a:latin typeface="Courier New" pitchFamily="49" charset="0"/>
                        <a:ea typeface="+mn-ea"/>
                        <a:cs typeface="Courier New" pitchFamily="49" charset="0"/>
                      </a:endParaRP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param</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args</a:t>
                      </a:r>
                      <a:r>
                        <a:rPr lang="en-US" sz="1400" b="0" kern="1200" baseline="0" dirty="0" smtClean="0">
                          <a:solidFill>
                            <a:schemeClr val="tx1">
                              <a:lumMod val="95000"/>
                              <a:lumOff val="5000"/>
                            </a:schemeClr>
                          </a:solidFill>
                          <a:latin typeface="Courier New" pitchFamily="49" charset="0"/>
                          <a:ea typeface="+mn-ea"/>
                          <a:cs typeface="Courier New" pitchFamily="49" charset="0"/>
                        </a:rPr>
                        <a:t> the command line arguments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public static void main(String[]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args</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Declare and initialize two objects for Rectangle class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Rectangle objRec1 = new Rectangle(10, 20);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Rectangle objRec2 = new Rectangle(6, 9); </a:t>
                      </a:r>
                    </a:p>
                    <a:p>
                      <a:endParaRPr lang="en-US" sz="1400" b="0" kern="1200" baseline="0" dirty="0" smtClean="0">
                        <a:solidFill>
                          <a:schemeClr val="tx1">
                            <a:lumMod val="95000"/>
                            <a:lumOff val="5000"/>
                          </a:schemeClr>
                        </a:solidFill>
                        <a:latin typeface="Courier New" pitchFamily="49" charset="0"/>
                        <a:ea typeface="+mn-ea"/>
                        <a:cs typeface="Courier New" pitchFamily="49" charset="0"/>
                      </a:endParaRPr>
                    </a:p>
                    <a:p>
                      <a:r>
                        <a:rPr lang="en-US" sz="1400" b="0" kern="1200" baseline="0" dirty="0" smtClean="0">
                          <a:solidFill>
                            <a:schemeClr val="tx1">
                              <a:lumMod val="95000"/>
                              <a:lumOff val="5000"/>
                            </a:schemeClr>
                          </a:solidFill>
                          <a:latin typeface="Courier New" pitchFamily="49" charset="0"/>
                          <a:ea typeface="+mn-ea"/>
                          <a:cs typeface="Courier New" pitchFamily="49" charset="0"/>
                        </a:rPr>
                        <a:t>// Invokes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displayDimensions</a:t>
                      </a:r>
                      <a:r>
                        <a:rPr lang="en-US" sz="1400" b="0" kern="1200" baseline="0" dirty="0" smtClean="0">
                          <a:solidFill>
                            <a:schemeClr val="tx1">
                              <a:lumMod val="95000"/>
                              <a:lumOff val="5000"/>
                            </a:schemeClr>
                          </a:solidFill>
                          <a:latin typeface="Courier New" pitchFamily="49" charset="0"/>
                          <a:ea typeface="+mn-ea"/>
                          <a:cs typeface="Courier New" pitchFamily="49" charset="0"/>
                        </a:rPr>
                        <a:t>() method to display values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(“\nRectangle1 Details”);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objRec1.displayDimensions();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(“\nRectangle2 Details”);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objRec2.displayDimensions();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1800" dirty="0" smtClean="0"/>
              <a:t>The statement </a:t>
            </a:r>
            <a:r>
              <a:rPr lang="en-US" sz="1800" b="1" dirty="0" smtClean="0">
                <a:latin typeface="Courier New" pitchFamily="49" charset="0"/>
                <a:cs typeface="Courier New" pitchFamily="49" charset="0"/>
              </a:rPr>
              <a:t>Rectangle objRect1 = new Rectangle(10, 20);</a:t>
            </a:r>
            <a:r>
              <a:rPr lang="en-US" sz="1800" dirty="0" smtClean="0"/>
              <a:t> instantiates an object.</a:t>
            </a:r>
          </a:p>
          <a:p>
            <a:r>
              <a:rPr lang="en-US" sz="1800" dirty="0" smtClean="0"/>
              <a:t>During instantiation, the following things happen in a sequence: </a:t>
            </a:r>
          </a:p>
          <a:p>
            <a:pPr lvl="1"/>
            <a:r>
              <a:rPr lang="en-US" sz="1600" dirty="0" smtClean="0"/>
              <a:t>Memory allocation is done for the new instance of the class. </a:t>
            </a:r>
          </a:p>
          <a:p>
            <a:pPr lvl="1"/>
            <a:r>
              <a:rPr lang="en-US" sz="1600" dirty="0" smtClean="0"/>
              <a:t>Values 10 and 20 are passed to the parameterized constructor, </a:t>
            </a:r>
            <a:r>
              <a:rPr lang="en-US" sz="1600" b="1" dirty="0" smtClean="0">
                <a:latin typeface="Courier New" pitchFamily="49" charset="0"/>
                <a:cs typeface="Courier New" pitchFamily="49" charset="0"/>
              </a:rPr>
              <a:t>Rectangle(</a:t>
            </a:r>
            <a:r>
              <a:rPr lang="en-US" sz="1600" b="1" dirty="0" err="1" smtClean="0">
                <a:latin typeface="Courier New" pitchFamily="49" charset="0"/>
                <a:cs typeface="Courier New" pitchFamily="49" charset="0"/>
              </a:rPr>
              <a:t>int</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wid</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int</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heig</a:t>
            </a:r>
            <a:r>
              <a:rPr lang="en-US" sz="1600" b="1" dirty="0" smtClean="0">
                <a:latin typeface="Courier New" pitchFamily="49" charset="0"/>
                <a:cs typeface="Courier New" pitchFamily="49" charset="0"/>
              </a:rPr>
              <a:t>)</a:t>
            </a:r>
            <a:r>
              <a:rPr lang="en-US" sz="1600" dirty="0" smtClean="0"/>
              <a:t> which initializes the object’s instance variables </a:t>
            </a:r>
            <a:r>
              <a:rPr lang="en-US" sz="1600" b="1" dirty="0" smtClean="0">
                <a:latin typeface="Courier New" pitchFamily="49" charset="0"/>
                <a:cs typeface="Courier New" pitchFamily="49" charset="0"/>
              </a:rPr>
              <a:t>width</a:t>
            </a:r>
            <a:r>
              <a:rPr lang="en-US" sz="1600" dirty="0" smtClean="0"/>
              <a:t> and </a:t>
            </a:r>
            <a:r>
              <a:rPr lang="en-US" sz="1600" b="1" dirty="0" smtClean="0">
                <a:latin typeface="Courier New" pitchFamily="49" charset="0"/>
                <a:cs typeface="Courier New" pitchFamily="49" charset="0"/>
              </a:rPr>
              <a:t>height</a:t>
            </a:r>
            <a:r>
              <a:rPr lang="en-US" sz="1600" dirty="0" smtClean="0"/>
              <a:t>. </a:t>
            </a:r>
          </a:p>
          <a:p>
            <a:pPr lvl="1"/>
            <a:r>
              <a:rPr lang="en-US" sz="1600" dirty="0" smtClean="0"/>
              <a:t>Finally, the reference of the newly created instance is returned and stored in the object, </a:t>
            </a:r>
            <a:r>
              <a:rPr lang="en-US" sz="1600" b="1" dirty="0" smtClean="0">
                <a:latin typeface="Courier New" pitchFamily="49" charset="0"/>
                <a:cs typeface="Courier New" pitchFamily="49" charset="0"/>
              </a:rPr>
              <a:t>objRec1</a:t>
            </a:r>
            <a:r>
              <a:rPr lang="en-US" sz="1600" dirty="0" smtClean="0"/>
              <a:t>.</a:t>
            </a:r>
          </a:p>
          <a:p>
            <a:r>
              <a:rPr lang="en-US" sz="2000" dirty="0" smtClean="0"/>
              <a:t>Following figure shows the output of the code: </a:t>
            </a:r>
          </a:p>
          <a:p>
            <a:pPr lvl="1"/>
            <a:endParaRPr lang="en-US" sz="1600" dirty="0"/>
          </a:p>
        </p:txBody>
      </p:sp>
      <p:sp>
        <p:nvSpPr>
          <p:cNvPr id="4" name="Title 3"/>
          <p:cNvSpPr>
            <a:spLocks noGrp="1"/>
          </p:cNvSpPr>
          <p:nvPr>
            <p:ph type="title"/>
          </p:nvPr>
        </p:nvSpPr>
        <p:spPr/>
        <p:txBody>
          <a:bodyPr/>
          <a:lstStyle/>
          <a:p>
            <a:r>
              <a:rPr lang="en-US" dirty="0" smtClean="0"/>
              <a:t>Parameterized Constructor 4-5</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43</a:t>
            </a:fld>
            <a:endParaRPr lang="en-US" dirty="0"/>
          </a:p>
        </p:txBody>
      </p:sp>
      <p:pic>
        <p:nvPicPr>
          <p:cNvPr id="6" name="Picture 5" descr="Figure 6.15.tif"/>
          <p:cNvPicPr>
            <a:picLocks noChangeAspect="1"/>
          </p:cNvPicPr>
          <p:nvPr/>
        </p:nvPicPr>
        <p:blipFill>
          <a:blip r:embed="rId2" cstate="print"/>
          <a:stretch>
            <a:fillRect/>
          </a:stretch>
        </p:blipFill>
        <p:spPr>
          <a:xfrm>
            <a:off x="1761487" y="3649522"/>
            <a:ext cx="3531640" cy="2827478"/>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Following figure displays both the instance of the class </a:t>
            </a:r>
            <a:r>
              <a:rPr lang="en-US" sz="2000" b="1" dirty="0" smtClean="0">
                <a:latin typeface="Courier New" pitchFamily="49" charset="0"/>
                <a:cs typeface="Courier New" pitchFamily="49" charset="0"/>
              </a:rPr>
              <a:t>Rectangle</a:t>
            </a:r>
            <a:r>
              <a:rPr lang="en-US" sz="2000" dirty="0" smtClean="0"/>
              <a:t>. </a:t>
            </a:r>
          </a:p>
          <a:p>
            <a:r>
              <a:rPr lang="en-US" sz="2000" dirty="0" smtClean="0"/>
              <a:t>Each object contains its own copy of instance variables that are initialized through constructor:</a:t>
            </a:r>
            <a:endParaRPr lang="en-US" sz="2000" dirty="0"/>
          </a:p>
        </p:txBody>
      </p:sp>
      <p:sp>
        <p:nvSpPr>
          <p:cNvPr id="4" name="Title 3"/>
          <p:cNvSpPr>
            <a:spLocks noGrp="1"/>
          </p:cNvSpPr>
          <p:nvPr>
            <p:ph type="title"/>
          </p:nvPr>
        </p:nvSpPr>
        <p:spPr/>
        <p:txBody>
          <a:bodyPr/>
          <a:lstStyle/>
          <a:p>
            <a:r>
              <a:rPr lang="en-US" dirty="0" smtClean="0"/>
              <a:t>Parameterized Constructor 5-5</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44</a:t>
            </a:fld>
            <a:endParaRPr lang="en-US" dirty="0"/>
          </a:p>
        </p:txBody>
      </p:sp>
      <p:pic>
        <p:nvPicPr>
          <p:cNvPr id="6" name="Picture 5" descr="Figure 6.16.tif"/>
          <p:cNvPicPr>
            <a:picLocks noChangeAspect="1"/>
          </p:cNvPicPr>
          <p:nvPr/>
        </p:nvPicPr>
        <p:blipFill>
          <a:blip r:embed="rId2" cstate="print"/>
          <a:stretch>
            <a:fillRect/>
          </a:stretch>
        </p:blipFill>
        <p:spPr>
          <a:xfrm>
            <a:off x="1864530" y="2112264"/>
            <a:ext cx="4952636" cy="3450336"/>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The memory comprises two components namely, stack and heap. </a:t>
            </a:r>
            <a:endParaRPr lang="en-US" sz="2000" dirty="0"/>
          </a:p>
        </p:txBody>
      </p:sp>
      <p:sp>
        <p:nvSpPr>
          <p:cNvPr id="4" name="Title 3"/>
          <p:cNvSpPr>
            <a:spLocks noGrp="1"/>
          </p:cNvSpPr>
          <p:nvPr>
            <p:ph type="title"/>
          </p:nvPr>
        </p:nvSpPr>
        <p:spPr/>
        <p:txBody>
          <a:bodyPr/>
          <a:lstStyle/>
          <a:p>
            <a:r>
              <a:rPr lang="en-US" dirty="0" smtClean="0"/>
              <a:t>Memory Management in Java 1-2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45</a:t>
            </a:fld>
            <a:endParaRPr lang="en-US" dirty="0"/>
          </a:p>
        </p:txBody>
      </p:sp>
      <p:graphicFrame>
        <p:nvGraphicFramePr>
          <p:cNvPr id="6" name="Diagram 5"/>
          <p:cNvGraphicFramePr/>
          <p:nvPr/>
        </p:nvGraphicFramePr>
        <p:xfrm>
          <a:off x="381000" y="1524000"/>
          <a:ext cx="84582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1800" dirty="0" smtClean="0"/>
              <a:t>Following figure shows the memory allocation for objects in stack and heap for </a:t>
            </a:r>
            <a:r>
              <a:rPr lang="en-US" sz="1800" b="1" dirty="0" smtClean="0">
                <a:latin typeface="Courier New" pitchFamily="49" charset="0"/>
                <a:cs typeface="Courier New" pitchFamily="49" charset="0"/>
              </a:rPr>
              <a:t>Rectangle</a:t>
            </a:r>
            <a:r>
              <a:rPr lang="en-US" sz="1800" dirty="0" smtClean="0"/>
              <a:t> object:</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1800" dirty="0" smtClean="0"/>
          </a:p>
          <a:p>
            <a:r>
              <a:rPr lang="en-US" sz="1800" dirty="0" smtClean="0"/>
              <a:t>The heap memory grows as and when the physical allocation is done for objects. </a:t>
            </a:r>
          </a:p>
          <a:p>
            <a:r>
              <a:rPr lang="en-US" sz="1800" dirty="0" smtClean="0"/>
              <a:t>Hence, JVM provides a garbage collection routine which frees the memory by destroying objects that are no longer required in Java program</a:t>
            </a:r>
            <a:r>
              <a:rPr lang="en-US" sz="2000" dirty="0" smtClean="0"/>
              <a:t>.</a:t>
            </a:r>
          </a:p>
          <a:p>
            <a:endParaRPr lang="en-US" sz="2400" dirty="0" smtClean="0"/>
          </a:p>
          <a:p>
            <a:endParaRPr lang="en-US" sz="2400" dirty="0"/>
          </a:p>
        </p:txBody>
      </p:sp>
      <p:sp>
        <p:nvSpPr>
          <p:cNvPr id="4" name="Title 3"/>
          <p:cNvSpPr>
            <a:spLocks noGrp="1"/>
          </p:cNvSpPr>
          <p:nvPr>
            <p:ph type="title"/>
          </p:nvPr>
        </p:nvSpPr>
        <p:spPr/>
        <p:txBody>
          <a:bodyPr/>
          <a:lstStyle/>
          <a:p>
            <a:r>
              <a:rPr lang="en-US" dirty="0" smtClean="0"/>
              <a:t>Memory Management in Java 2-2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46</a:t>
            </a:fld>
            <a:endParaRPr lang="en-US" dirty="0"/>
          </a:p>
        </p:txBody>
      </p:sp>
      <p:pic>
        <p:nvPicPr>
          <p:cNvPr id="6" name="Picture 5" descr="Figure 6.17.tif"/>
          <p:cNvPicPr>
            <a:picLocks noChangeAspect="1"/>
          </p:cNvPicPr>
          <p:nvPr/>
        </p:nvPicPr>
        <p:blipFill>
          <a:blip r:embed="rId2" cstate="print"/>
          <a:stretch>
            <a:fillRect/>
          </a:stretch>
        </p:blipFill>
        <p:spPr>
          <a:xfrm>
            <a:off x="1600200" y="1577540"/>
            <a:ext cx="5257800" cy="390886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b="1" dirty="0" smtClean="0"/>
              <a:t>Working with primitive data types</a:t>
            </a:r>
            <a:r>
              <a:rPr lang="en-US" sz="2000" dirty="0" smtClean="0"/>
              <a:t>:</a:t>
            </a:r>
          </a:p>
          <a:p>
            <a:pPr lvl="1"/>
            <a:r>
              <a:rPr lang="en-US" sz="1800" dirty="0" smtClean="0"/>
              <a:t>The value of one variable can be assigned to another variable using the assignment operator. </a:t>
            </a:r>
          </a:p>
          <a:p>
            <a:pPr lvl="1"/>
            <a:r>
              <a:rPr lang="en-US" sz="1800" dirty="0" smtClean="0"/>
              <a:t>For example,  </a:t>
            </a:r>
            <a:r>
              <a:rPr lang="en-US" sz="1800" dirty="0" err="1" smtClean="0">
                <a:latin typeface="Courier New" pitchFamily="49" charset="0"/>
                <a:cs typeface="Courier New" pitchFamily="49" charset="0"/>
              </a:rPr>
              <a:t>int</a:t>
            </a:r>
            <a:r>
              <a:rPr lang="en-US" sz="1800" dirty="0" smtClean="0">
                <a:latin typeface="Courier New" pitchFamily="49" charset="0"/>
                <a:cs typeface="Courier New" pitchFamily="49" charset="0"/>
              </a:rPr>
              <a:t> a = 10; </a:t>
            </a:r>
            <a:r>
              <a:rPr lang="en-US" sz="1800" dirty="0" err="1" smtClean="0">
                <a:latin typeface="Courier New" pitchFamily="49" charset="0"/>
                <a:cs typeface="Courier New" pitchFamily="49" charset="0"/>
              </a:rPr>
              <a:t>int</a:t>
            </a:r>
            <a:r>
              <a:rPr lang="en-US" sz="1800" dirty="0" smtClean="0">
                <a:latin typeface="Courier New" pitchFamily="49" charset="0"/>
                <a:cs typeface="Courier New" pitchFamily="49" charset="0"/>
              </a:rPr>
              <a:t> b = a;</a:t>
            </a:r>
            <a:r>
              <a:rPr lang="en-US" sz="1800" dirty="0" smtClean="0"/>
              <a:t> copies the value from variable </a:t>
            </a:r>
            <a:r>
              <a:rPr lang="en-US" sz="1800" b="1" dirty="0" smtClean="0">
                <a:latin typeface="Courier New" pitchFamily="49" charset="0"/>
                <a:cs typeface="Courier New" pitchFamily="49" charset="0"/>
              </a:rPr>
              <a:t>a </a:t>
            </a:r>
            <a:r>
              <a:rPr lang="en-US" sz="1800" dirty="0" smtClean="0"/>
              <a:t>and stores it in the variable </a:t>
            </a:r>
            <a:r>
              <a:rPr lang="en-US" sz="1800" b="1" dirty="0" smtClean="0">
                <a:latin typeface="Courier New" pitchFamily="49" charset="0"/>
                <a:cs typeface="Courier New" pitchFamily="49" charset="0"/>
              </a:rPr>
              <a:t>b</a:t>
            </a:r>
            <a:r>
              <a:rPr lang="en-US" sz="1800" dirty="0" smtClean="0"/>
              <a:t>. </a:t>
            </a:r>
          </a:p>
          <a:p>
            <a:pPr lvl="1"/>
            <a:r>
              <a:rPr lang="en-US" sz="1800" dirty="0" smtClean="0"/>
              <a:t>Following figure shows assigning of a value from one variable to another:</a:t>
            </a:r>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r>
              <a:rPr lang="en-US" sz="2000" b="1" dirty="0" smtClean="0"/>
              <a:t>Working with object references</a:t>
            </a:r>
            <a:r>
              <a:rPr lang="en-US" sz="2000" dirty="0" smtClean="0"/>
              <a:t>:</a:t>
            </a:r>
          </a:p>
          <a:p>
            <a:pPr lvl="1"/>
            <a:r>
              <a:rPr lang="en-US" sz="1800" dirty="0" smtClean="0"/>
              <a:t>Similar to primitive data types, the value stored in an object reference variable can be copied into another reference variable. </a:t>
            </a:r>
          </a:p>
          <a:p>
            <a:pPr lvl="1"/>
            <a:r>
              <a:rPr lang="en-US" sz="1800" dirty="0" smtClean="0"/>
              <a:t>Both the reference variables must be of same type, that is, both the references must belong to the same class.  </a:t>
            </a:r>
            <a:endParaRPr lang="en-US" sz="1800" dirty="0"/>
          </a:p>
        </p:txBody>
      </p:sp>
      <p:sp>
        <p:nvSpPr>
          <p:cNvPr id="4" name="Title 3"/>
          <p:cNvSpPr>
            <a:spLocks noGrp="1"/>
          </p:cNvSpPr>
          <p:nvPr>
            <p:ph type="title"/>
          </p:nvPr>
        </p:nvSpPr>
        <p:spPr/>
        <p:txBody>
          <a:bodyPr/>
          <a:lstStyle/>
          <a:p>
            <a:r>
              <a:rPr lang="en-US" dirty="0" smtClean="0"/>
              <a:t>Assigning Object References 1-4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47</a:t>
            </a:fld>
            <a:endParaRPr lang="en-US" dirty="0"/>
          </a:p>
        </p:txBody>
      </p:sp>
      <p:pic>
        <p:nvPicPr>
          <p:cNvPr id="6" name="Picture 5" descr="Figure 6.18.tif"/>
          <p:cNvPicPr>
            <a:picLocks noChangeAspect="1"/>
          </p:cNvPicPr>
          <p:nvPr/>
        </p:nvPicPr>
        <p:blipFill>
          <a:blip r:embed="rId2" cstate="print"/>
          <a:stretch>
            <a:fillRect/>
          </a:stretch>
        </p:blipFill>
        <p:spPr>
          <a:xfrm>
            <a:off x="2379832" y="2950314"/>
            <a:ext cx="3106568" cy="1811458"/>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Following code snippet demonstrates assigning the reference of one object into another object reference variable:</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pPr lvl="1"/>
            <a:r>
              <a:rPr lang="en-US" sz="1800" dirty="0" smtClean="0"/>
              <a:t>The </a:t>
            </a:r>
            <a:r>
              <a:rPr lang="en-US" sz="1800" b="1" dirty="0" smtClean="0">
                <a:latin typeface="Courier New" pitchFamily="49" charset="0"/>
                <a:cs typeface="Courier New" pitchFamily="49" charset="0"/>
              </a:rPr>
              <a:t>objRec1</a:t>
            </a:r>
            <a:r>
              <a:rPr lang="en-US" sz="1800" dirty="0" smtClean="0"/>
              <a:t> points to the object that has been allocated memory and initialized to 10 and 20.</a:t>
            </a:r>
          </a:p>
          <a:p>
            <a:pPr lvl="1"/>
            <a:r>
              <a:rPr lang="en-US" sz="1800" dirty="0" smtClean="0"/>
              <a:t>The </a:t>
            </a:r>
            <a:r>
              <a:rPr lang="en-US" sz="1800" b="1" dirty="0" smtClean="0">
                <a:latin typeface="Courier New" pitchFamily="49" charset="0"/>
                <a:cs typeface="Courier New" pitchFamily="49" charset="0"/>
              </a:rPr>
              <a:t>objRec2</a:t>
            </a:r>
            <a:r>
              <a:rPr lang="en-US" sz="1800" dirty="0" smtClean="0"/>
              <a:t> is an object reference variable that does not point to any object.</a:t>
            </a:r>
          </a:p>
          <a:p>
            <a:pPr lvl="1">
              <a:buNone/>
            </a:pPr>
            <a:r>
              <a:rPr lang="en-US" sz="1800" dirty="0" smtClean="0"/>
              <a:t> </a:t>
            </a:r>
            <a:endParaRPr lang="en-US" sz="1800" dirty="0"/>
          </a:p>
        </p:txBody>
      </p:sp>
      <p:sp>
        <p:nvSpPr>
          <p:cNvPr id="4" name="Title 3"/>
          <p:cNvSpPr>
            <a:spLocks noGrp="1"/>
          </p:cNvSpPr>
          <p:nvPr>
            <p:ph type="title"/>
          </p:nvPr>
        </p:nvSpPr>
        <p:spPr/>
        <p:txBody>
          <a:bodyPr/>
          <a:lstStyle/>
          <a:p>
            <a:r>
              <a:rPr lang="en-US" dirty="0" smtClean="0"/>
              <a:t>Assigning Object References 2-4</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48</a:t>
            </a:fld>
            <a:endParaRPr lang="en-US" dirty="0"/>
          </a:p>
        </p:txBody>
      </p:sp>
      <p:graphicFrame>
        <p:nvGraphicFramePr>
          <p:cNvPr id="6" name="Table 5"/>
          <p:cNvGraphicFramePr>
            <a:graphicFrameLocks noGrp="1"/>
          </p:cNvGraphicFramePr>
          <p:nvPr/>
        </p:nvGraphicFramePr>
        <p:xfrm>
          <a:off x="762000" y="1676400"/>
          <a:ext cx="7924800" cy="3078480"/>
        </p:xfrm>
        <a:graphic>
          <a:graphicData uri="http://schemas.openxmlformats.org/drawingml/2006/table">
            <a:tbl>
              <a:tblPr firstRow="1" bandRow="1">
                <a:tableStyleId>{5C22544A-7EE6-4342-B048-85BDC9FD1C3A}</a:tableStyleId>
              </a:tblPr>
              <a:tblGrid>
                <a:gridCol w="7924800"/>
              </a:tblGrid>
              <a:tr h="27432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public class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TestObjectReferences</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endParaRPr lang="en-US" sz="1400" b="0" kern="1200" baseline="0" dirty="0" smtClean="0">
                        <a:solidFill>
                          <a:schemeClr val="tx1">
                            <a:lumMod val="95000"/>
                            <a:lumOff val="5000"/>
                          </a:schemeClr>
                        </a:solidFill>
                        <a:latin typeface="Courier New" pitchFamily="49" charset="0"/>
                        <a:ea typeface="+mn-ea"/>
                        <a:cs typeface="Courier New" pitchFamily="49" charset="0"/>
                      </a:endParaRP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param</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args</a:t>
                      </a:r>
                      <a:r>
                        <a:rPr lang="en-US" sz="1400" b="0" kern="1200" baseline="0" dirty="0" smtClean="0">
                          <a:solidFill>
                            <a:schemeClr val="tx1">
                              <a:lumMod val="95000"/>
                              <a:lumOff val="5000"/>
                            </a:schemeClr>
                          </a:solidFill>
                          <a:latin typeface="Courier New" pitchFamily="49" charset="0"/>
                          <a:ea typeface="+mn-ea"/>
                          <a:cs typeface="Courier New" pitchFamily="49" charset="0"/>
                        </a:rPr>
                        <a:t> the command line arguments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public static void main(String[]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args</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Instantiates an object of type Rectangle and stores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its reference in the object reference variable, objRec1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Rectangle objRec1 = new Rectangle(10, 20);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Declares a reference variable of type Rectangle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Rectangle objRec2;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
        <p:nvSpPr>
          <p:cNvPr id="7" name="Rectangle 6"/>
          <p:cNvSpPr/>
          <p:nvPr/>
        </p:nvSpPr>
        <p:spPr>
          <a:xfrm>
            <a:off x="1752600" y="3810000"/>
            <a:ext cx="44958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752600" y="4495800"/>
            <a:ext cx="243840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edge">
                                      <p:cBhvr>
                                        <p:cTn id="15" dur="500"/>
                                        <p:tgtEl>
                                          <p:spTgt spid="8"/>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pPr lvl="1"/>
            <a:endParaRPr lang="en-US" sz="1800" dirty="0" smtClean="0"/>
          </a:p>
          <a:p>
            <a:pPr lvl="1"/>
            <a:r>
              <a:rPr lang="en-US" sz="1800" dirty="0" smtClean="0"/>
              <a:t>The statement, </a:t>
            </a:r>
            <a:r>
              <a:rPr lang="en-US" sz="1800" b="1" dirty="0" smtClean="0">
                <a:latin typeface="Courier New" pitchFamily="49" charset="0"/>
                <a:cs typeface="Courier New" pitchFamily="49" charset="0"/>
              </a:rPr>
              <a:t>objRec2 = objRec1;</a:t>
            </a:r>
            <a:r>
              <a:rPr lang="en-US" sz="1800" dirty="0" smtClean="0">
                <a:cs typeface="Courier New" pitchFamily="49" charset="0"/>
              </a:rPr>
              <a:t> copies </a:t>
            </a:r>
            <a:r>
              <a:rPr lang="en-US" sz="1800" dirty="0" smtClean="0"/>
              <a:t>the address in </a:t>
            </a:r>
            <a:r>
              <a:rPr lang="en-US" sz="1800" b="1" dirty="0" smtClean="0">
                <a:latin typeface="Courier New" pitchFamily="49" charset="0"/>
                <a:cs typeface="Courier New" pitchFamily="49" charset="0"/>
              </a:rPr>
              <a:t>objRec1</a:t>
            </a:r>
            <a:r>
              <a:rPr lang="en-US" sz="1800" dirty="0" smtClean="0"/>
              <a:t> into </a:t>
            </a:r>
            <a:r>
              <a:rPr lang="en-US" sz="1800" b="1" dirty="0" smtClean="0">
                <a:latin typeface="Courier New" pitchFamily="49" charset="0"/>
                <a:cs typeface="Courier New" pitchFamily="49" charset="0"/>
              </a:rPr>
              <a:t>objRec2</a:t>
            </a:r>
            <a:r>
              <a:rPr lang="en-US" sz="1800" dirty="0" smtClean="0"/>
              <a:t>.</a:t>
            </a:r>
          </a:p>
          <a:p>
            <a:pPr lvl="1"/>
            <a:r>
              <a:rPr lang="en-US" sz="1800" dirty="0" smtClean="0"/>
              <a:t>Thus, the references are copied between the variables created on the stack without affecting the actual objects created on the heap.</a:t>
            </a:r>
            <a:endParaRPr lang="en-US" sz="1800" dirty="0"/>
          </a:p>
        </p:txBody>
      </p:sp>
      <p:sp>
        <p:nvSpPr>
          <p:cNvPr id="4" name="Title 3"/>
          <p:cNvSpPr>
            <a:spLocks noGrp="1"/>
          </p:cNvSpPr>
          <p:nvPr>
            <p:ph type="title"/>
          </p:nvPr>
        </p:nvSpPr>
        <p:spPr/>
        <p:txBody>
          <a:bodyPr/>
          <a:lstStyle/>
          <a:p>
            <a:r>
              <a:rPr lang="en-US" dirty="0" smtClean="0"/>
              <a:t>Assigning Object References 3-4</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49</a:t>
            </a:fld>
            <a:endParaRPr lang="en-US" dirty="0"/>
          </a:p>
        </p:txBody>
      </p:sp>
      <p:graphicFrame>
        <p:nvGraphicFramePr>
          <p:cNvPr id="6" name="Table 5"/>
          <p:cNvGraphicFramePr>
            <a:graphicFrameLocks noGrp="1"/>
          </p:cNvGraphicFramePr>
          <p:nvPr/>
        </p:nvGraphicFramePr>
        <p:xfrm>
          <a:off x="762000" y="990600"/>
          <a:ext cx="7924800" cy="3078480"/>
        </p:xfrm>
        <a:graphic>
          <a:graphicData uri="http://schemas.openxmlformats.org/drawingml/2006/table">
            <a:tbl>
              <a:tblPr firstRow="1" bandRow="1">
                <a:tableStyleId>{5C22544A-7EE6-4342-B048-85BDC9FD1C3A}</a:tableStyleId>
              </a:tblPr>
              <a:tblGrid>
                <a:gridCol w="7924800"/>
              </a:tblGrid>
              <a:tr h="30480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     // Assigns the value of objRec1 to objRec2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objRec2 = objRec1;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(“\nRectangle1 Details”);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endParaRPr lang="en-US" sz="1400" b="0" kern="1200" baseline="0" dirty="0" smtClean="0">
                        <a:solidFill>
                          <a:schemeClr val="tx1">
                            <a:lumMod val="95000"/>
                            <a:lumOff val="5000"/>
                          </a:schemeClr>
                        </a:solidFill>
                        <a:latin typeface="Courier New" pitchFamily="49" charset="0"/>
                        <a:ea typeface="+mn-ea"/>
                        <a:cs typeface="Courier New" pitchFamily="49" charset="0"/>
                      </a:endParaRPr>
                    </a:p>
                    <a:p>
                      <a:r>
                        <a:rPr lang="en-US" sz="1400" b="0" kern="1200" baseline="0" dirty="0" smtClean="0">
                          <a:solidFill>
                            <a:schemeClr val="tx1">
                              <a:lumMod val="95000"/>
                              <a:lumOff val="5000"/>
                            </a:schemeClr>
                          </a:solidFill>
                          <a:latin typeface="Courier New" pitchFamily="49" charset="0"/>
                          <a:ea typeface="+mn-ea"/>
                          <a:cs typeface="Courier New" pitchFamily="49" charset="0"/>
                        </a:rPr>
                        <a:t>      /* Invokes the method that displays values of the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instance variables for object, objRec1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objRec1.displayDimensions();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(“\nRectangle2 Details”);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objRec2.displayDimensions();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
        <p:nvSpPr>
          <p:cNvPr id="7" name="Rectangle 6"/>
          <p:cNvSpPr/>
          <p:nvPr/>
        </p:nvSpPr>
        <p:spPr>
          <a:xfrm>
            <a:off x="1600200" y="1219200"/>
            <a:ext cx="236220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400" dirty="0" smtClean="0"/>
              <a:t>Following code snippet shows the code for declaring a class </a:t>
            </a:r>
            <a:r>
              <a:rPr lang="en-US" sz="2400" b="1" dirty="0" smtClean="0">
                <a:latin typeface="Courier New" pitchFamily="49" charset="0"/>
                <a:cs typeface="Courier New" pitchFamily="49" charset="0"/>
              </a:rPr>
              <a:t>Customer</a:t>
            </a:r>
            <a:r>
              <a:rPr lang="en-US" sz="2400" dirty="0" smtClean="0"/>
              <a:t>:</a:t>
            </a:r>
          </a:p>
          <a:p>
            <a:endParaRPr lang="en-US" sz="2400" dirty="0" smtClean="0"/>
          </a:p>
          <a:p>
            <a:endParaRPr lang="en-US" sz="2400" dirty="0" smtClean="0"/>
          </a:p>
          <a:p>
            <a:endParaRPr lang="en-US" sz="2400" dirty="0" smtClean="0"/>
          </a:p>
          <a:p>
            <a:r>
              <a:rPr lang="en-US" sz="2400" dirty="0" smtClean="0"/>
              <a:t>In the code:</a:t>
            </a:r>
          </a:p>
          <a:p>
            <a:pPr lvl="1"/>
            <a:r>
              <a:rPr lang="en-US" sz="2000" dirty="0" smtClean="0"/>
              <a:t>A class is declared that acts as a new data type with the name </a:t>
            </a:r>
            <a:r>
              <a:rPr lang="en-US" sz="2000" b="1" dirty="0" smtClean="0">
                <a:latin typeface="Courier New" pitchFamily="49" charset="0"/>
                <a:cs typeface="Courier New" pitchFamily="49" charset="0"/>
              </a:rPr>
              <a:t>Customer</a:t>
            </a:r>
            <a:r>
              <a:rPr lang="en-US" sz="2000" dirty="0" smtClean="0"/>
              <a:t>. </a:t>
            </a:r>
          </a:p>
          <a:p>
            <a:pPr lvl="1"/>
            <a:r>
              <a:rPr lang="en-US" sz="2000" dirty="0" smtClean="0"/>
              <a:t>It is just a template for creating multiple objects with similar features.</a:t>
            </a:r>
          </a:p>
          <a:p>
            <a:pPr lvl="1"/>
            <a:r>
              <a:rPr lang="en-US" sz="2000" dirty="0" smtClean="0"/>
              <a:t>It does not occupy any memory. </a:t>
            </a:r>
          </a:p>
          <a:p>
            <a:r>
              <a:rPr lang="en-US" sz="2400" b="1" dirty="0" smtClean="0"/>
              <a:t>Creating Objects</a:t>
            </a:r>
            <a:r>
              <a:rPr lang="en-US" sz="2400" dirty="0" smtClean="0"/>
              <a:t>:</a:t>
            </a:r>
          </a:p>
          <a:p>
            <a:pPr lvl="1"/>
            <a:r>
              <a:rPr lang="en-US" sz="2000" dirty="0" smtClean="0"/>
              <a:t>Objects are the actual instances of the class. </a:t>
            </a:r>
            <a:endParaRPr lang="en-US" sz="2400" dirty="0"/>
          </a:p>
        </p:txBody>
      </p:sp>
      <p:sp>
        <p:nvSpPr>
          <p:cNvPr id="4" name="Title 3"/>
          <p:cNvSpPr>
            <a:spLocks noGrp="1"/>
          </p:cNvSpPr>
          <p:nvPr>
            <p:ph type="title"/>
          </p:nvPr>
        </p:nvSpPr>
        <p:spPr/>
        <p:txBody>
          <a:bodyPr/>
          <a:lstStyle/>
          <a:p>
            <a:r>
              <a:rPr lang="en-US" dirty="0" smtClean="0"/>
              <a:t>Declaring a Class 2-2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a:t>
            </a:fld>
            <a:endParaRPr lang="en-US" dirty="0"/>
          </a:p>
        </p:txBody>
      </p:sp>
      <p:graphicFrame>
        <p:nvGraphicFramePr>
          <p:cNvPr id="6" name="Table 5"/>
          <p:cNvGraphicFramePr>
            <a:graphicFrameLocks noGrp="1"/>
          </p:cNvGraphicFramePr>
          <p:nvPr/>
        </p:nvGraphicFramePr>
        <p:xfrm>
          <a:off x="762000" y="1828800"/>
          <a:ext cx="7924800" cy="990600"/>
        </p:xfrm>
        <a:graphic>
          <a:graphicData uri="http://schemas.openxmlformats.org/drawingml/2006/table">
            <a:tbl>
              <a:tblPr firstRow="1" bandRow="1">
                <a:tableStyleId>{5C22544A-7EE6-4342-B048-85BDC9FD1C3A}</a:tableStyleId>
              </a:tblPr>
              <a:tblGrid>
                <a:gridCol w="7924800"/>
              </a:tblGrid>
              <a:tr h="9906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class Customer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body of class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endParaRPr lang="en-US" sz="1400" b="0" dirty="0">
                        <a:solidFill>
                          <a:schemeClr val="tx1">
                            <a:lumMod val="95000"/>
                            <a:lumOff val="5000"/>
                          </a:schemeClr>
                        </a:solidFill>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Following figure shows the assigning of reference for the statement, </a:t>
            </a:r>
            <a:r>
              <a:rPr lang="en-US" sz="2000" b="1" dirty="0" smtClean="0">
                <a:latin typeface="Courier New" pitchFamily="49" charset="0"/>
                <a:cs typeface="Courier New" pitchFamily="49" charset="0"/>
              </a:rPr>
              <a:t>objRec2 = objRec1;</a:t>
            </a:r>
            <a:r>
              <a:rPr lang="en-US" sz="2000" dirty="0" smtClean="0"/>
              <a:t>. </a:t>
            </a:r>
            <a:endParaRPr lang="en-US" sz="2000" dirty="0"/>
          </a:p>
        </p:txBody>
      </p:sp>
      <p:sp>
        <p:nvSpPr>
          <p:cNvPr id="4" name="Title 3"/>
          <p:cNvSpPr>
            <a:spLocks noGrp="1"/>
          </p:cNvSpPr>
          <p:nvPr>
            <p:ph type="title"/>
          </p:nvPr>
        </p:nvSpPr>
        <p:spPr/>
        <p:txBody>
          <a:bodyPr/>
          <a:lstStyle/>
          <a:p>
            <a:r>
              <a:rPr lang="en-US" dirty="0" smtClean="0"/>
              <a:t>Assigning Object References 4-4</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50</a:t>
            </a:fld>
            <a:endParaRPr lang="en-US" dirty="0"/>
          </a:p>
        </p:txBody>
      </p:sp>
      <p:pic>
        <p:nvPicPr>
          <p:cNvPr id="6" name="Picture 5" descr="Figure 6.19.tif"/>
          <p:cNvPicPr>
            <a:picLocks noChangeAspect="1"/>
          </p:cNvPicPr>
          <p:nvPr/>
        </p:nvPicPr>
        <p:blipFill>
          <a:blip r:embed="rId2" cstate="print"/>
          <a:stretch>
            <a:fillRect/>
          </a:stretch>
        </p:blipFill>
        <p:spPr>
          <a:xfrm>
            <a:off x="1451864" y="1908048"/>
            <a:ext cx="5329936" cy="3997452"/>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In OOP languages, the concept of hiding implementation details of an object is achieved by applying the concept of encapsulation.</a:t>
            </a:r>
          </a:p>
          <a:p>
            <a:endParaRPr lang="en-US" sz="2000" dirty="0" smtClean="0"/>
          </a:p>
          <a:p>
            <a:endParaRPr lang="en-US" sz="2000" dirty="0"/>
          </a:p>
        </p:txBody>
      </p:sp>
      <p:sp>
        <p:nvSpPr>
          <p:cNvPr id="4" name="Title 3"/>
          <p:cNvSpPr>
            <a:spLocks noGrp="1"/>
          </p:cNvSpPr>
          <p:nvPr>
            <p:ph type="title"/>
          </p:nvPr>
        </p:nvSpPr>
        <p:spPr/>
        <p:txBody>
          <a:bodyPr/>
          <a:lstStyle/>
          <a:p>
            <a:r>
              <a:rPr lang="en-US" dirty="0" smtClean="0"/>
              <a:t>Encapsulation</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51</a:t>
            </a:fld>
            <a:endParaRPr lang="en-US" dirty="0"/>
          </a:p>
        </p:txBody>
      </p:sp>
      <p:graphicFrame>
        <p:nvGraphicFramePr>
          <p:cNvPr id="7" name="Diagram 6"/>
          <p:cNvGraphicFramePr/>
          <p:nvPr/>
        </p:nvGraphicFramePr>
        <p:xfrm>
          <a:off x="685800" y="1905000"/>
          <a:ext cx="79248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In Java, the data hiding is achieved by using </a:t>
            </a:r>
            <a:r>
              <a:rPr lang="en-US" sz="2000" b="1" dirty="0" smtClean="0"/>
              <a:t>access modifiers</a:t>
            </a:r>
            <a:r>
              <a:rPr lang="en-US" sz="2000" dirty="0" smtClean="0"/>
              <a:t>.</a:t>
            </a:r>
          </a:p>
          <a:p>
            <a:r>
              <a:rPr lang="en-US" sz="2000" b="1" dirty="0" smtClean="0"/>
              <a:t>Access Modifiers</a:t>
            </a:r>
            <a:r>
              <a:rPr lang="en-US" sz="2000" dirty="0" smtClean="0"/>
              <a:t>:</a:t>
            </a:r>
          </a:p>
          <a:p>
            <a:pPr lvl="1"/>
            <a:r>
              <a:rPr lang="en-US" sz="1800" dirty="0" smtClean="0"/>
              <a:t>Determine how members of a class, such as instance variable and methods are accessible from outside the class.</a:t>
            </a:r>
          </a:p>
          <a:p>
            <a:pPr lvl="1"/>
            <a:r>
              <a:rPr lang="en-US" sz="1800" dirty="0" smtClean="0"/>
              <a:t>Decide the scope or visibility of the members. </a:t>
            </a:r>
          </a:p>
          <a:p>
            <a:pPr lvl="1"/>
            <a:r>
              <a:rPr lang="en-US" sz="1800" dirty="0" smtClean="0"/>
              <a:t>Are of four types:</a:t>
            </a:r>
          </a:p>
          <a:p>
            <a:pPr lvl="1"/>
            <a:endParaRPr lang="en-US" sz="2000" dirty="0" smtClean="0"/>
          </a:p>
        </p:txBody>
      </p:sp>
      <p:sp>
        <p:nvSpPr>
          <p:cNvPr id="4" name="Title 3"/>
          <p:cNvSpPr>
            <a:spLocks noGrp="1"/>
          </p:cNvSpPr>
          <p:nvPr>
            <p:ph type="title"/>
          </p:nvPr>
        </p:nvSpPr>
        <p:spPr/>
        <p:txBody>
          <a:bodyPr/>
          <a:lstStyle/>
          <a:p>
            <a:r>
              <a:rPr lang="en-US" dirty="0" smtClean="0"/>
              <a:t>Access Modifiers 1-3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52</a:t>
            </a:fld>
            <a:endParaRPr lang="en-US" dirty="0"/>
          </a:p>
        </p:txBody>
      </p:sp>
      <p:graphicFrame>
        <p:nvGraphicFramePr>
          <p:cNvPr id="6" name="Diagram 5"/>
          <p:cNvGraphicFramePr/>
          <p:nvPr/>
        </p:nvGraphicFramePr>
        <p:xfrm>
          <a:off x="838200" y="2971800"/>
          <a:ext cx="8001000" cy="350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As a general rule in Java, the details and implementation of a class is hidden from the other classes or external objects in the application. </a:t>
            </a:r>
          </a:p>
          <a:p>
            <a:r>
              <a:rPr lang="en-US" sz="2000" dirty="0" smtClean="0"/>
              <a:t>This is done by making instance variables as </a:t>
            </a:r>
            <a:r>
              <a:rPr lang="en-US" sz="2000" dirty="0" smtClean="0">
                <a:latin typeface="Courier New" pitchFamily="49" charset="0"/>
                <a:cs typeface="Courier New" pitchFamily="49" charset="0"/>
              </a:rPr>
              <a:t>private</a:t>
            </a:r>
            <a:r>
              <a:rPr lang="en-US" sz="2000" dirty="0" smtClean="0"/>
              <a:t> and instance methods as </a:t>
            </a:r>
            <a:r>
              <a:rPr lang="en-US" sz="2000" dirty="0" smtClean="0">
                <a:latin typeface="Courier New" pitchFamily="49" charset="0"/>
                <a:cs typeface="Courier New" pitchFamily="49" charset="0"/>
              </a:rPr>
              <a:t>public</a:t>
            </a:r>
            <a:r>
              <a:rPr lang="en-US" sz="2000" dirty="0" smtClean="0"/>
              <a:t>. </a:t>
            </a:r>
          </a:p>
          <a:p>
            <a:r>
              <a:rPr lang="en-US" sz="2000" dirty="0" smtClean="0"/>
              <a:t>Following code snippet demonstrates the use of the concept of encapsulation in the class </a:t>
            </a:r>
            <a:r>
              <a:rPr lang="en-US" sz="2000" b="1" dirty="0" smtClean="0">
                <a:latin typeface="Courier New" pitchFamily="49" charset="0"/>
                <a:cs typeface="Courier New" pitchFamily="49" charset="0"/>
              </a:rPr>
              <a:t>Rectangle</a:t>
            </a:r>
            <a:r>
              <a:rPr lang="en-US" sz="2000" dirty="0" smtClean="0">
                <a:cs typeface="Calibri" pitchFamily="34" charset="0"/>
              </a:rPr>
              <a:t>: </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pPr marL="342900" lvl="1" indent="-342900">
              <a:buClr>
                <a:srgbClr val="973735"/>
              </a:buClr>
              <a:buFont typeface="Wingdings" pitchFamily="2" charset="2"/>
              <a:buChar char="u"/>
            </a:pPr>
            <a:r>
              <a:rPr lang="en-US" sz="1600" dirty="0" smtClean="0"/>
              <a:t>The access </a:t>
            </a:r>
            <a:r>
              <a:rPr lang="en-US" sz="1600" dirty="0" err="1" smtClean="0"/>
              <a:t>specifiers</a:t>
            </a:r>
            <a:r>
              <a:rPr lang="en-US" sz="1600" dirty="0" smtClean="0"/>
              <a:t> of the instance variables, </a:t>
            </a:r>
            <a:r>
              <a:rPr lang="en-US" sz="1600" b="1" dirty="0" smtClean="0">
                <a:latin typeface="Courier New" pitchFamily="49" charset="0"/>
                <a:cs typeface="Courier New" pitchFamily="49" charset="0"/>
              </a:rPr>
              <a:t>width</a:t>
            </a:r>
            <a:r>
              <a:rPr lang="en-US" sz="1600" dirty="0" smtClean="0"/>
              <a:t> and </a:t>
            </a:r>
            <a:r>
              <a:rPr lang="en-US" sz="1600" b="1" dirty="0" smtClean="0">
                <a:latin typeface="Courier New" pitchFamily="49" charset="0"/>
                <a:cs typeface="Courier New" pitchFamily="49" charset="0"/>
              </a:rPr>
              <a:t>height</a:t>
            </a:r>
            <a:r>
              <a:rPr lang="en-US" sz="1600" dirty="0" smtClean="0"/>
              <a:t> are changed from </a:t>
            </a:r>
            <a:r>
              <a:rPr lang="en-US" sz="1600" dirty="0" smtClean="0">
                <a:latin typeface="Courier New" pitchFamily="49" charset="0"/>
                <a:cs typeface="Courier New" pitchFamily="49" charset="0"/>
              </a:rPr>
              <a:t>default</a:t>
            </a:r>
            <a:r>
              <a:rPr lang="en-US" sz="1600" dirty="0" smtClean="0"/>
              <a:t> to </a:t>
            </a:r>
            <a:r>
              <a:rPr lang="en-US" sz="1600" dirty="0" smtClean="0">
                <a:latin typeface="Courier New" pitchFamily="49" charset="0"/>
                <a:cs typeface="Courier New" pitchFamily="49" charset="0"/>
              </a:rPr>
              <a:t>private</a:t>
            </a:r>
            <a:r>
              <a:rPr lang="en-US" sz="1600" dirty="0" smtClean="0">
                <a:cs typeface="Courier New" pitchFamily="49" charset="0"/>
              </a:rPr>
              <a:t> </a:t>
            </a:r>
            <a:r>
              <a:rPr lang="en-US" sz="1600" dirty="0" smtClean="0"/>
              <a:t>which means that the class fields are not directly accessible from outside the class.</a:t>
            </a:r>
          </a:p>
          <a:p>
            <a:endParaRPr lang="en-US" sz="1600" dirty="0"/>
          </a:p>
        </p:txBody>
      </p:sp>
      <p:sp>
        <p:nvSpPr>
          <p:cNvPr id="4" name="Title 3"/>
          <p:cNvSpPr>
            <a:spLocks noGrp="1"/>
          </p:cNvSpPr>
          <p:nvPr>
            <p:ph type="title"/>
          </p:nvPr>
        </p:nvSpPr>
        <p:spPr/>
        <p:txBody>
          <a:bodyPr/>
          <a:lstStyle/>
          <a:p>
            <a:r>
              <a:rPr lang="en-US" dirty="0" smtClean="0"/>
              <a:t>Access Modifiers 2-3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53</a:t>
            </a:fld>
            <a:endParaRPr lang="en-US" dirty="0"/>
          </a:p>
        </p:txBody>
      </p:sp>
      <p:graphicFrame>
        <p:nvGraphicFramePr>
          <p:cNvPr id="6" name="Table 5"/>
          <p:cNvGraphicFramePr>
            <a:graphicFrameLocks noGrp="1"/>
          </p:cNvGraphicFramePr>
          <p:nvPr/>
        </p:nvGraphicFramePr>
        <p:xfrm>
          <a:off x="762000" y="2971800"/>
          <a:ext cx="7924800" cy="2667000"/>
        </p:xfrm>
        <a:graphic>
          <a:graphicData uri="http://schemas.openxmlformats.org/drawingml/2006/table">
            <a:tbl>
              <a:tblPr firstRow="1" bandRow="1">
                <a:tableStyleId>{5C22544A-7EE6-4342-B048-85BDC9FD1C3A}</a:tableStyleId>
              </a:tblPr>
              <a:tblGrid>
                <a:gridCol w="7924800"/>
              </a:tblGrid>
              <a:tr h="26670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public class Rectangle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Declares instance variables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private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int</a:t>
                      </a:r>
                      <a:r>
                        <a:rPr lang="en-US" sz="1400" b="0" kern="1200" baseline="0" dirty="0" smtClean="0">
                          <a:solidFill>
                            <a:schemeClr val="tx1">
                              <a:lumMod val="95000"/>
                              <a:lumOff val="5000"/>
                            </a:schemeClr>
                          </a:solidFill>
                          <a:latin typeface="Courier New" pitchFamily="49" charset="0"/>
                          <a:ea typeface="+mn-ea"/>
                          <a:cs typeface="Courier New" pitchFamily="49" charset="0"/>
                        </a:rPr>
                        <a:t> width;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private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int</a:t>
                      </a:r>
                      <a:r>
                        <a:rPr lang="en-US" sz="1400" b="0" kern="1200" baseline="0" dirty="0" smtClean="0">
                          <a:solidFill>
                            <a:schemeClr val="tx1">
                              <a:lumMod val="95000"/>
                              <a:lumOff val="5000"/>
                            </a:schemeClr>
                          </a:solidFill>
                          <a:latin typeface="Courier New" pitchFamily="49" charset="0"/>
                          <a:ea typeface="+mn-ea"/>
                          <a:cs typeface="Courier New" pitchFamily="49" charset="0"/>
                        </a:rPr>
                        <a:t> height;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Declares a no-argument constructor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public Rectangle()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(“Constructor Invoked...”);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width = 10;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height = 10;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
        <p:nvSpPr>
          <p:cNvPr id="7" name="Rectangle 6"/>
          <p:cNvSpPr/>
          <p:nvPr/>
        </p:nvSpPr>
        <p:spPr>
          <a:xfrm>
            <a:off x="1295400" y="3429000"/>
            <a:ext cx="2362200" cy="533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a:xfrm>
            <a:off x="228600" y="838200"/>
            <a:ext cx="8610600" cy="5257800"/>
          </a:xfrm>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lvl="1"/>
            <a:r>
              <a:rPr lang="en-US" sz="1600" dirty="0" smtClean="0"/>
              <a:t>The access modifiers for the methods are changed to </a:t>
            </a:r>
            <a:r>
              <a:rPr lang="en-US" sz="1600" dirty="0" smtClean="0">
                <a:latin typeface="Courier New" pitchFamily="49" charset="0"/>
                <a:cs typeface="Courier New" pitchFamily="49" charset="0"/>
              </a:rPr>
              <a:t>public</a:t>
            </a:r>
            <a:r>
              <a:rPr lang="en-US" sz="1600" dirty="0" smtClean="0"/>
              <a:t>. </a:t>
            </a:r>
          </a:p>
          <a:p>
            <a:pPr lvl="1"/>
            <a:r>
              <a:rPr lang="en-US" sz="1600" dirty="0" smtClean="0"/>
              <a:t>Thus, the users can access the class members through its methods without impacting the internal implementation of the class.</a:t>
            </a:r>
            <a:endParaRPr lang="en-US" sz="1600" dirty="0"/>
          </a:p>
        </p:txBody>
      </p:sp>
      <p:sp>
        <p:nvSpPr>
          <p:cNvPr id="7" name="Title 6"/>
          <p:cNvSpPr>
            <a:spLocks noGrp="1"/>
          </p:cNvSpPr>
          <p:nvPr>
            <p:ph type="title"/>
          </p:nvPr>
        </p:nvSpPr>
        <p:spPr/>
        <p:txBody>
          <a:bodyPr/>
          <a:lstStyle/>
          <a:p>
            <a:r>
              <a:rPr lang="en-US" dirty="0" smtClean="0"/>
              <a:t>Access Modifiers 3-3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54</a:t>
            </a:fld>
            <a:endParaRPr lang="en-US" dirty="0"/>
          </a:p>
        </p:txBody>
      </p:sp>
      <p:graphicFrame>
        <p:nvGraphicFramePr>
          <p:cNvPr id="6" name="Table 5"/>
          <p:cNvGraphicFramePr>
            <a:graphicFrameLocks noGrp="1"/>
          </p:cNvGraphicFramePr>
          <p:nvPr/>
        </p:nvGraphicFramePr>
        <p:xfrm>
          <a:off x="381000" y="975360"/>
          <a:ext cx="7924800" cy="4358640"/>
        </p:xfrm>
        <a:graphic>
          <a:graphicData uri="http://schemas.openxmlformats.org/drawingml/2006/table">
            <a:tbl>
              <a:tblPr firstRow="1" bandRow="1">
                <a:tableStyleId>{5C22544A-7EE6-4342-B048-85BDC9FD1C3A}</a:tableStyleId>
              </a:tblPr>
              <a:tblGrid>
                <a:gridCol w="7924800"/>
              </a:tblGrid>
              <a:tr h="435864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Declares a parameterized constructor with two parameters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param</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wid</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param</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heig</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endParaRPr lang="en-US" sz="1400" b="0" kern="1200" baseline="0" dirty="0" smtClean="0">
                        <a:solidFill>
                          <a:schemeClr val="tx1">
                            <a:lumMod val="95000"/>
                            <a:lumOff val="5000"/>
                          </a:schemeClr>
                        </a:solidFill>
                        <a:latin typeface="Courier New" pitchFamily="49" charset="0"/>
                        <a:ea typeface="+mn-ea"/>
                        <a:cs typeface="Courier New" pitchFamily="49" charset="0"/>
                      </a:endParaRPr>
                    </a:p>
                    <a:p>
                      <a:r>
                        <a:rPr lang="en-US" sz="1400" b="0" kern="1200" baseline="0" dirty="0" smtClean="0">
                          <a:solidFill>
                            <a:schemeClr val="tx1">
                              <a:lumMod val="95000"/>
                              <a:lumOff val="5000"/>
                            </a:schemeClr>
                          </a:solidFill>
                          <a:latin typeface="Courier New" pitchFamily="49" charset="0"/>
                          <a:ea typeface="+mn-ea"/>
                          <a:cs typeface="Courier New" pitchFamily="49" charset="0"/>
                        </a:rPr>
                        <a:t>    public Rectangle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int</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wid</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int</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heig</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(“Parameterized Constructor Invoked...”);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width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wid</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height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heig</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Displays the dimensions of the Rectangle object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public void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displayDimensions</a:t>
                      </a:r>
                      <a:r>
                        <a:rPr lang="en-US" sz="1400" b="0" kern="1200" baseline="0" dirty="0" smtClean="0">
                          <a:solidFill>
                            <a:schemeClr val="tx1">
                              <a:lumMod val="95000"/>
                              <a:lumOff val="5000"/>
                            </a:schemeClr>
                          </a:solidFill>
                          <a:latin typeface="Courier New" pitchFamily="49" charset="0"/>
                          <a:ea typeface="+mn-ea"/>
                          <a:cs typeface="Courier New" pitchFamily="49" charset="0"/>
                        </a:rPr>
                        <a:t>(){</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(“Width: “ + width);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(“Width: “ + height);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
        <p:nvSpPr>
          <p:cNvPr id="8" name="Rectangle 7"/>
          <p:cNvSpPr/>
          <p:nvPr/>
        </p:nvSpPr>
        <p:spPr>
          <a:xfrm>
            <a:off x="762000" y="2209800"/>
            <a:ext cx="6705600" cy="1219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They provide a way to create an object and initialize its fields. </a:t>
            </a:r>
          </a:p>
          <a:p>
            <a:r>
              <a:rPr lang="en-US" sz="2000" dirty="0" smtClean="0"/>
              <a:t>They complement the use of constructors to initialize objects. </a:t>
            </a:r>
          </a:p>
          <a:p>
            <a:r>
              <a:rPr lang="en-US" sz="2000" dirty="0" smtClean="0"/>
              <a:t>There are two approaches to initialize the fields or instance variables of the newly created objects:</a:t>
            </a:r>
          </a:p>
          <a:p>
            <a:pPr lvl="1"/>
            <a:r>
              <a:rPr lang="en-US" sz="1800" dirty="0" smtClean="0"/>
              <a:t>Using instance variable </a:t>
            </a:r>
            <a:r>
              <a:rPr lang="en-US" sz="1800" dirty="0" err="1" smtClean="0"/>
              <a:t>initializers</a:t>
            </a:r>
            <a:r>
              <a:rPr lang="en-US" sz="1800" dirty="0" smtClean="0"/>
              <a:t> </a:t>
            </a:r>
          </a:p>
          <a:p>
            <a:pPr lvl="1"/>
            <a:r>
              <a:rPr lang="en-US" sz="1800" dirty="0" smtClean="0"/>
              <a:t>Using initialization block </a:t>
            </a:r>
          </a:p>
          <a:p>
            <a:r>
              <a:rPr lang="en-US" sz="2200" b="1" dirty="0" smtClean="0"/>
              <a:t>Instance Variable </a:t>
            </a:r>
            <a:r>
              <a:rPr lang="en-US" sz="2200" b="1" dirty="0" err="1" smtClean="0"/>
              <a:t>Initializers</a:t>
            </a:r>
            <a:r>
              <a:rPr lang="en-US" sz="2200" dirty="0" smtClean="0"/>
              <a:t>:</a:t>
            </a:r>
          </a:p>
          <a:p>
            <a:pPr lvl="1"/>
            <a:r>
              <a:rPr lang="en-US" sz="1800" dirty="0" smtClean="0"/>
              <a:t>In this approach, you specify the names of the fields and/or properties to be initialized, and give an initial value to each of them. </a:t>
            </a:r>
          </a:p>
          <a:p>
            <a:pPr lvl="1"/>
            <a:r>
              <a:rPr lang="en-US" sz="1800" dirty="0" smtClean="0"/>
              <a:t>Following code snippet demonstrates a Java program that declares a class, </a:t>
            </a:r>
            <a:r>
              <a:rPr lang="en-US" sz="1800" b="1" dirty="0" smtClean="0">
                <a:latin typeface="Courier New" pitchFamily="49" charset="0"/>
                <a:cs typeface="Courier New" pitchFamily="49" charset="0"/>
              </a:rPr>
              <a:t>Person</a:t>
            </a:r>
            <a:r>
              <a:rPr lang="en-US" sz="1800" dirty="0" smtClean="0"/>
              <a:t> and initializes its fields:</a:t>
            </a:r>
          </a:p>
          <a:p>
            <a:pPr lvl="1"/>
            <a:endParaRPr lang="en-US" sz="1800" dirty="0"/>
          </a:p>
        </p:txBody>
      </p:sp>
      <p:sp>
        <p:nvSpPr>
          <p:cNvPr id="4" name="Title 3"/>
          <p:cNvSpPr>
            <a:spLocks noGrp="1"/>
          </p:cNvSpPr>
          <p:nvPr>
            <p:ph type="title"/>
          </p:nvPr>
        </p:nvSpPr>
        <p:spPr/>
        <p:txBody>
          <a:bodyPr/>
          <a:lstStyle/>
          <a:p>
            <a:r>
              <a:rPr lang="en-US" dirty="0" smtClean="0"/>
              <a:t>Object </a:t>
            </a:r>
            <a:r>
              <a:rPr lang="en-US" dirty="0" err="1" smtClean="0"/>
              <a:t>Initializers</a:t>
            </a:r>
            <a:r>
              <a:rPr lang="en-US" dirty="0" smtClean="0"/>
              <a:t> 1-6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55</a:t>
            </a:fld>
            <a:endParaRPr lang="en-US" dirty="0"/>
          </a:p>
        </p:txBody>
      </p:sp>
      <p:graphicFrame>
        <p:nvGraphicFramePr>
          <p:cNvPr id="6" name="Table 5"/>
          <p:cNvGraphicFramePr>
            <a:graphicFrameLocks noGrp="1"/>
          </p:cNvGraphicFramePr>
          <p:nvPr/>
        </p:nvGraphicFramePr>
        <p:xfrm>
          <a:off x="1066800" y="4648200"/>
          <a:ext cx="7620000" cy="1798320"/>
        </p:xfrm>
        <a:graphic>
          <a:graphicData uri="http://schemas.openxmlformats.org/drawingml/2006/table">
            <a:tbl>
              <a:tblPr firstRow="1" bandRow="1">
                <a:tableStyleId>{5C22544A-7EE6-4342-B048-85BDC9FD1C3A}</a:tableStyleId>
              </a:tblPr>
              <a:tblGrid>
                <a:gridCol w="7620000"/>
              </a:tblGrid>
              <a:tr h="14478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public class Person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private String name = “John”;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private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int</a:t>
                      </a:r>
                      <a:r>
                        <a:rPr lang="en-US" sz="1400" b="0" kern="1200" baseline="0" dirty="0" smtClean="0">
                          <a:solidFill>
                            <a:schemeClr val="tx1">
                              <a:lumMod val="95000"/>
                              <a:lumOff val="5000"/>
                            </a:schemeClr>
                          </a:solidFill>
                          <a:latin typeface="Courier New" pitchFamily="49" charset="0"/>
                          <a:ea typeface="+mn-ea"/>
                          <a:cs typeface="Courier New" pitchFamily="49" charset="0"/>
                        </a:rPr>
                        <a:t> age = 12;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Displays the details of Person object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endParaRPr lang="en-US" sz="1400" b="0" kern="1200" baseline="0" dirty="0" smtClean="0">
                        <a:solidFill>
                          <a:schemeClr val="tx1">
                            <a:lumMod val="95000"/>
                            <a:lumOff val="5000"/>
                          </a:schemeClr>
                        </a:solidFill>
                        <a:latin typeface="Courier New" pitchFamily="49" charset="0"/>
                        <a:ea typeface="+mn-ea"/>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pPr lvl="1"/>
            <a:r>
              <a:rPr lang="en-US" sz="2000" dirty="0" smtClean="0"/>
              <a:t>The instance variables </a:t>
            </a:r>
            <a:r>
              <a:rPr lang="en-US" sz="2000" b="1" dirty="0" smtClean="0">
                <a:latin typeface="Courier New" pitchFamily="49" charset="0"/>
                <a:cs typeface="Courier New" pitchFamily="49" charset="0"/>
              </a:rPr>
              <a:t>name</a:t>
            </a:r>
            <a:r>
              <a:rPr lang="en-US" sz="2000" dirty="0" smtClean="0"/>
              <a:t> and </a:t>
            </a:r>
            <a:r>
              <a:rPr lang="en-US" sz="2000" b="1" dirty="0" smtClean="0">
                <a:latin typeface="Courier New" pitchFamily="49" charset="0"/>
                <a:cs typeface="Courier New" pitchFamily="49" charset="0"/>
              </a:rPr>
              <a:t>age</a:t>
            </a:r>
            <a:r>
              <a:rPr lang="en-US" sz="2000" dirty="0" smtClean="0"/>
              <a:t> are initialized to values ‘</a:t>
            </a:r>
            <a:r>
              <a:rPr lang="en-US" sz="2000" b="1" dirty="0" smtClean="0">
                <a:latin typeface="Courier New" pitchFamily="49" charset="0"/>
                <a:cs typeface="Courier New" pitchFamily="49" charset="0"/>
              </a:rPr>
              <a:t>John</a:t>
            </a:r>
            <a:r>
              <a:rPr lang="en-US" sz="2000" dirty="0" smtClean="0"/>
              <a:t>’ and </a:t>
            </a:r>
            <a:r>
              <a:rPr lang="en-US" sz="2000" b="1" dirty="0" smtClean="0">
                <a:latin typeface="Courier New" pitchFamily="49" charset="0"/>
                <a:cs typeface="Courier New" pitchFamily="49" charset="0"/>
              </a:rPr>
              <a:t>12</a:t>
            </a:r>
            <a:r>
              <a:rPr lang="en-US" sz="2000" dirty="0" smtClean="0"/>
              <a:t> respectively. </a:t>
            </a:r>
          </a:p>
          <a:p>
            <a:pPr lvl="1"/>
            <a:r>
              <a:rPr lang="en-US" sz="2000" dirty="0" smtClean="0"/>
              <a:t>Following  code snippet shows the class with </a:t>
            </a:r>
            <a:r>
              <a:rPr lang="en-US" sz="2000" dirty="0" smtClean="0">
                <a:latin typeface="Courier New" pitchFamily="49" charset="0"/>
                <a:cs typeface="Courier New" pitchFamily="49" charset="0"/>
              </a:rPr>
              <a:t>main()</a:t>
            </a:r>
            <a:r>
              <a:rPr lang="en-US" sz="2000" dirty="0" smtClean="0"/>
              <a:t> method that creates objects of type </a:t>
            </a:r>
            <a:r>
              <a:rPr lang="en-US" sz="2000" b="1" dirty="0" smtClean="0">
                <a:latin typeface="Courier New" pitchFamily="49" charset="0"/>
                <a:cs typeface="Courier New" pitchFamily="49" charset="0"/>
              </a:rPr>
              <a:t>Person</a:t>
            </a:r>
            <a:r>
              <a:rPr lang="en-US" sz="2000" dirty="0" smtClean="0"/>
              <a:t>:</a:t>
            </a:r>
            <a:endParaRPr lang="en-US" sz="2000" dirty="0"/>
          </a:p>
        </p:txBody>
      </p:sp>
      <p:sp>
        <p:nvSpPr>
          <p:cNvPr id="4" name="Title 3"/>
          <p:cNvSpPr>
            <a:spLocks noGrp="1"/>
          </p:cNvSpPr>
          <p:nvPr>
            <p:ph type="title"/>
          </p:nvPr>
        </p:nvSpPr>
        <p:spPr/>
        <p:txBody>
          <a:bodyPr/>
          <a:lstStyle/>
          <a:p>
            <a:r>
              <a:rPr lang="en-US" dirty="0" smtClean="0"/>
              <a:t>Object </a:t>
            </a:r>
            <a:r>
              <a:rPr lang="en-US" dirty="0" err="1" smtClean="0"/>
              <a:t>Initializers</a:t>
            </a:r>
            <a:r>
              <a:rPr lang="en-US" dirty="0" smtClean="0"/>
              <a:t> 2-6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56</a:t>
            </a:fld>
            <a:endParaRPr lang="en-US" dirty="0"/>
          </a:p>
        </p:txBody>
      </p:sp>
      <p:graphicFrame>
        <p:nvGraphicFramePr>
          <p:cNvPr id="6" name="Table 5"/>
          <p:cNvGraphicFramePr>
            <a:graphicFrameLocks noGrp="1"/>
          </p:cNvGraphicFramePr>
          <p:nvPr/>
        </p:nvGraphicFramePr>
        <p:xfrm>
          <a:off x="1066800" y="990600"/>
          <a:ext cx="7620000" cy="1371600"/>
        </p:xfrm>
        <a:graphic>
          <a:graphicData uri="http://schemas.openxmlformats.org/drawingml/2006/table">
            <a:tbl>
              <a:tblPr firstRow="1" bandRow="1">
                <a:tableStyleId>{5C22544A-7EE6-4342-B048-85BDC9FD1C3A}</a:tableStyleId>
              </a:tblPr>
              <a:tblGrid>
                <a:gridCol w="7620000"/>
              </a:tblGrid>
              <a:tr h="12954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   void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displayDetails</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(“Person Details”);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(“Person Name: “ + name);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graphicFrame>
        <p:nvGraphicFramePr>
          <p:cNvPr id="7" name="Table 6"/>
          <p:cNvGraphicFramePr>
            <a:graphicFrameLocks noGrp="1"/>
          </p:cNvGraphicFramePr>
          <p:nvPr/>
        </p:nvGraphicFramePr>
        <p:xfrm>
          <a:off x="1143000" y="3870960"/>
          <a:ext cx="7620000" cy="2225040"/>
        </p:xfrm>
        <a:graphic>
          <a:graphicData uri="http://schemas.openxmlformats.org/drawingml/2006/table">
            <a:tbl>
              <a:tblPr firstRow="1" bandRow="1">
                <a:tableStyleId>{5C22544A-7EE6-4342-B048-85BDC9FD1C3A}</a:tableStyleId>
              </a:tblPr>
              <a:tblGrid>
                <a:gridCol w="7620000"/>
              </a:tblGrid>
              <a:tr h="21336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   public class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TestPerson</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param</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args</a:t>
                      </a:r>
                      <a:r>
                        <a:rPr lang="en-US" sz="1400" b="0" kern="1200" baseline="0" dirty="0" smtClean="0">
                          <a:solidFill>
                            <a:schemeClr val="tx1">
                              <a:lumMod val="95000"/>
                              <a:lumOff val="5000"/>
                            </a:schemeClr>
                          </a:solidFill>
                          <a:latin typeface="Courier New" pitchFamily="49" charset="0"/>
                          <a:ea typeface="+mn-ea"/>
                          <a:cs typeface="Courier New" pitchFamily="49" charset="0"/>
                        </a:rPr>
                        <a:t> the command line arguments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public static void main(String[]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args</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Person objPerson1 = new Person();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objPerson1.displayDetails();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The code creates an object of type </a:t>
            </a:r>
            <a:r>
              <a:rPr lang="en-US" sz="2000" b="1" dirty="0" smtClean="0">
                <a:latin typeface="Courier New" pitchFamily="49" charset="0"/>
                <a:cs typeface="Courier New" pitchFamily="49" charset="0"/>
              </a:rPr>
              <a:t>Person</a:t>
            </a:r>
            <a:r>
              <a:rPr lang="en-US" sz="2000" dirty="0" smtClean="0"/>
              <a:t> and invokes the method to display the details.</a:t>
            </a:r>
          </a:p>
          <a:p>
            <a:r>
              <a:rPr lang="en-US" sz="2000" dirty="0" smtClean="0"/>
              <a:t>Following figure shows the output of the code:</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r>
              <a:rPr lang="en-US" sz="2000" b="1" dirty="0" smtClean="0"/>
              <a:t>Initialization Block</a:t>
            </a:r>
            <a:r>
              <a:rPr lang="en-US" sz="2000" dirty="0" smtClean="0"/>
              <a:t>:</a:t>
            </a:r>
          </a:p>
          <a:p>
            <a:pPr lvl="1"/>
            <a:r>
              <a:rPr lang="en-US" sz="1800" dirty="0" smtClean="0"/>
              <a:t>In this approach, an initialization block is specified within the class. </a:t>
            </a:r>
          </a:p>
          <a:p>
            <a:pPr lvl="1"/>
            <a:r>
              <a:rPr lang="en-US" sz="1800" dirty="0" smtClean="0"/>
              <a:t>The initialization block is executed before the execution of constructors during an object initialization.</a:t>
            </a:r>
          </a:p>
          <a:p>
            <a:pPr>
              <a:buNone/>
            </a:pPr>
            <a:r>
              <a:rPr lang="en-US" sz="1800" dirty="0" smtClean="0"/>
              <a:t> 	</a:t>
            </a:r>
            <a:endParaRPr lang="en-US" sz="1800" dirty="0"/>
          </a:p>
        </p:txBody>
      </p:sp>
      <p:sp>
        <p:nvSpPr>
          <p:cNvPr id="4" name="Title 3"/>
          <p:cNvSpPr>
            <a:spLocks noGrp="1"/>
          </p:cNvSpPr>
          <p:nvPr>
            <p:ph type="title"/>
          </p:nvPr>
        </p:nvSpPr>
        <p:spPr/>
        <p:txBody>
          <a:bodyPr/>
          <a:lstStyle/>
          <a:p>
            <a:r>
              <a:rPr lang="en-US" dirty="0" smtClean="0"/>
              <a:t>Object </a:t>
            </a:r>
            <a:r>
              <a:rPr lang="en-US" dirty="0" err="1" smtClean="0"/>
              <a:t>Initializers</a:t>
            </a:r>
            <a:r>
              <a:rPr lang="en-US" dirty="0" smtClean="0"/>
              <a:t> 3-6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57</a:t>
            </a:fld>
            <a:endParaRPr lang="en-US" dirty="0"/>
          </a:p>
        </p:txBody>
      </p:sp>
      <p:pic>
        <p:nvPicPr>
          <p:cNvPr id="6" name="Picture 5" descr="Figure 6.20.tif"/>
          <p:cNvPicPr>
            <a:picLocks noChangeAspect="1"/>
          </p:cNvPicPr>
          <p:nvPr/>
        </p:nvPicPr>
        <p:blipFill>
          <a:blip r:embed="rId2" cstate="print"/>
          <a:stretch>
            <a:fillRect/>
          </a:stretch>
        </p:blipFill>
        <p:spPr>
          <a:xfrm>
            <a:off x="761999" y="2057400"/>
            <a:ext cx="4943931" cy="190500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pPr lvl="1"/>
            <a:r>
              <a:rPr lang="en-US" sz="1800" dirty="0" smtClean="0"/>
              <a:t>Following code snippet demonstrates the class </a:t>
            </a:r>
            <a:r>
              <a:rPr lang="en-US" sz="1800" b="1" dirty="0" smtClean="0">
                <a:latin typeface="Courier New" pitchFamily="49" charset="0"/>
                <a:cs typeface="Courier New" pitchFamily="49" charset="0"/>
              </a:rPr>
              <a:t>Account</a:t>
            </a:r>
            <a:r>
              <a:rPr lang="en-US" sz="1800" dirty="0" smtClean="0"/>
              <a:t> with an initialization block: </a:t>
            </a:r>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r>
              <a:rPr lang="en-US" sz="1800" dirty="0" smtClean="0"/>
              <a:t>In the code, the initialization blocks initializes the instance variables or fields of the class.</a:t>
            </a:r>
          </a:p>
        </p:txBody>
      </p:sp>
      <p:sp>
        <p:nvSpPr>
          <p:cNvPr id="4" name="Title 3"/>
          <p:cNvSpPr>
            <a:spLocks noGrp="1"/>
          </p:cNvSpPr>
          <p:nvPr>
            <p:ph type="title"/>
          </p:nvPr>
        </p:nvSpPr>
        <p:spPr/>
        <p:txBody>
          <a:bodyPr/>
          <a:lstStyle/>
          <a:p>
            <a:r>
              <a:rPr lang="en-US" dirty="0" smtClean="0"/>
              <a:t>Object </a:t>
            </a:r>
            <a:r>
              <a:rPr lang="en-US" dirty="0" err="1" smtClean="0"/>
              <a:t>Initializers</a:t>
            </a:r>
            <a:r>
              <a:rPr lang="en-US" dirty="0" smtClean="0"/>
              <a:t> 4-6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58</a:t>
            </a:fld>
            <a:endParaRPr lang="en-US" dirty="0"/>
          </a:p>
        </p:txBody>
      </p:sp>
      <p:graphicFrame>
        <p:nvGraphicFramePr>
          <p:cNvPr id="6" name="Table 5"/>
          <p:cNvGraphicFramePr>
            <a:graphicFrameLocks noGrp="1"/>
          </p:cNvGraphicFramePr>
          <p:nvPr/>
        </p:nvGraphicFramePr>
        <p:xfrm>
          <a:off x="1066800" y="1600200"/>
          <a:ext cx="7620000" cy="2865120"/>
        </p:xfrm>
        <a:graphic>
          <a:graphicData uri="http://schemas.openxmlformats.org/drawingml/2006/table">
            <a:tbl>
              <a:tblPr firstRow="1" bandRow="1">
                <a:tableStyleId>{5C22544A-7EE6-4342-B048-85BDC9FD1C3A}</a:tableStyleId>
              </a:tblPr>
              <a:tblGrid>
                <a:gridCol w="7620000"/>
              </a:tblGrid>
              <a:tr h="12954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public class Account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private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int</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accountID</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private String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holderName</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private String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accountType</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Initialization block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accountID</a:t>
                      </a:r>
                      <a:r>
                        <a:rPr lang="en-US" sz="1400" b="0" kern="1200" baseline="0" dirty="0" smtClean="0">
                          <a:solidFill>
                            <a:schemeClr val="tx1">
                              <a:lumMod val="95000"/>
                              <a:lumOff val="5000"/>
                            </a:schemeClr>
                          </a:solidFill>
                          <a:latin typeface="Courier New" pitchFamily="49" charset="0"/>
                          <a:ea typeface="+mn-ea"/>
                          <a:cs typeface="Courier New" pitchFamily="49" charset="0"/>
                        </a:rPr>
                        <a:t> = 100;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holderName</a:t>
                      </a:r>
                      <a:r>
                        <a:rPr lang="en-US" sz="1400" b="0" kern="1200" baseline="0" dirty="0" smtClean="0">
                          <a:solidFill>
                            <a:schemeClr val="tx1">
                              <a:lumMod val="95000"/>
                              <a:lumOff val="5000"/>
                            </a:schemeClr>
                          </a:solidFill>
                          <a:latin typeface="Courier New" pitchFamily="49" charset="0"/>
                          <a:ea typeface="+mn-ea"/>
                          <a:cs typeface="Courier New" pitchFamily="49" charset="0"/>
                        </a:rPr>
                        <a:t> = “John Anderson”;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accountType</a:t>
                      </a:r>
                      <a:r>
                        <a:rPr lang="en-US" sz="1400" b="0" kern="1200" baseline="0" dirty="0" smtClean="0">
                          <a:solidFill>
                            <a:schemeClr val="tx1">
                              <a:lumMod val="95000"/>
                              <a:lumOff val="5000"/>
                            </a:schemeClr>
                          </a:solidFill>
                          <a:latin typeface="Courier New" pitchFamily="49" charset="0"/>
                          <a:ea typeface="+mn-ea"/>
                          <a:cs typeface="Courier New" pitchFamily="49" charset="0"/>
                        </a:rPr>
                        <a:t> = “Savings”;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
        <p:nvSpPr>
          <p:cNvPr id="7" name="Rectangle 6"/>
          <p:cNvSpPr/>
          <p:nvPr/>
        </p:nvSpPr>
        <p:spPr>
          <a:xfrm>
            <a:off x="1295400" y="3352800"/>
            <a:ext cx="3581400" cy="1143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r>
              <a:rPr lang="en-US" sz="1800" dirty="0" smtClean="0"/>
              <a:t>Following code snippet shows the code with </a:t>
            </a:r>
            <a:r>
              <a:rPr lang="en-US" sz="1800" dirty="0" smtClean="0">
                <a:latin typeface="Courier New" pitchFamily="49" charset="0"/>
                <a:cs typeface="Courier New" pitchFamily="49" charset="0"/>
              </a:rPr>
              <a:t>main()</a:t>
            </a:r>
            <a:r>
              <a:rPr lang="en-US" sz="1800" dirty="0" smtClean="0"/>
              <a:t> method to initialize the </a:t>
            </a:r>
            <a:r>
              <a:rPr lang="en-US" sz="1800" b="1" dirty="0" smtClean="0">
                <a:latin typeface="Courier New" pitchFamily="49" charset="0"/>
                <a:cs typeface="Courier New" pitchFamily="49" charset="0"/>
              </a:rPr>
              <a:t>Account</a:t>
            </a:r>
            <a:r>
              <a:rPr lang="en-US" sz="1800" dirty="0" smtClean="0"/>
              <a:t> object through initialization block:</a:t>
            </a:r>
          </a:p>
          <a:p>
            <a:pPr lvl="1"/>
            <a:endParaRPr lang="en-US" sz="1800" dirty="0"/>
          </a:p>
        </p:txBody>
      </p:sp>
      <p:sp>
        <p:nvSpPr>
          <p:cNvPr id="4" name="Title 3"/>
          <p:cNvSpPr>
            <a:spLocks noGrp="1"/>
          </p:cNvSpPr>
          <p:nvPr>
            <p:ph type="title"/>
          </p:nvPr>
        </p:nvSpPr>
        <p:spPr/>
        <p:txBody>
          <a:bodyPr/>
          <a:lstStyle/>
          <a:p>
            <a:r>
              <a:rPr lang="en-US" dirty="0" smtClean="0"/>
              <a:t>Object </a:t>
            </a:r>
            <a:r>
              <a:rPr lang="en-US" dirty="0" err="1" smtClean="0"/>
              <a:t>Initializers</a:t>
            </a:r>
            <a:r>
              <a:rPr lang="en-US" dirty="0" smtClean="0"/>
              <a:t> 5-6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59</a:t>
            </a:fld>
            <a:endParaRPr lang="en-US" dirty="0"/>
          </a:p>
        </p:txBody>
      </p:sp>
      <p:graphicFrame>
        <p:nvGraphicFramePr>
          <p:cNvPr id="6" name="Table 5"/>
          <p:cNvGraphicFramePr>
            <a:graphicFrameLocks noGrp="1"/>
          </p:cNvGraphicFramePr>
          <p:nvPr/>
        </p:nvGraphicFramePr>
        <p:xfrm>
          <a:off x="1066800" y="914400"/>
          <a:ext cx="7620000" cy="2225040"/>
        </p:xfrm>
        <a:graphic>
          <a:graphicData uri="http://schemas.openxmlformats.org/drawingml/2006/table">
            <a:tbl>
              <a:tblPr firstRow="1" bandRow="1">
                <a:tableStyleId>{5C22544A-7EE6-4342-B048-85BDC9FD1C3A}</a:tableStyleId>
              </a:tblPr>
              <a:tblGrid>
                <a:gridCol w="7620000"/>
              </a:tblGrid>
              <a:tr h="12954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Displays the details of Account object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public void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displayAccountDetails</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(“Account Details”);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System.out.println</a:t>
                      </a:r>
                      <a:r>
                        <a:rPr lang="en-US" sz="1400" b="0" kern="1200" baseline="0" dirty="0" smtClean="0">
                          <a:solidFill>
                            <a:schemeClr val="tx1">
                              <a:lumMod val="95000"/>
                              <a:lumOff val="5000"/>
                            </a:schemeClr>
                          </a:solidFill>
                          <a:latin typeface="Courier New" pitchFamily="49" charset="0"/>
                          <a:ea typeface="+mn-ea"/>
                          <a:cs typeface="Courier New" pitchFamily="49" charset="0"/>
                        </a:rPr>
                        <a:t>(“Account ID: “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accountID</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nAccount</a:t>
                      </a:r>
                      <a:r>
                        <a:rPr lang="en-US" sz="1400" b="0" kern="1200" baseline="0" dirty="0" smtClean="0">
                          <a:solidFill>
                            <a:schemeClr val="tx1">
                              <a:lumMod val="95000"/>
                              <a:lumOff val="5000"/>
                            </a:schemeClr>
                          </a:solidFill>
                          <a:latin typeface="Courier New" pitchFamily="49" charset="0"/>
                          <a:ea typeface="+mn-ea"/>
                          <a:cs typeface="Courier New" pitchFamily="49" charset="0"/>
                        </a:rPr>
                        <a:t> Type: “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accountType</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graphicFrame>
        <p:nvGraphicFramePr>
          <p:cNvPr id="7" name="Table 6"/>
          <p:cNvGraphicFramePr>
            <a:graphicFrameLocks noGrp="1"/>
          </p:cNvGraphicFramePr>
          <p:nvPr/>
        </p:nvGraphicFramePr>
        <p:xfrm>
          <a:off x="1066800" y="3947160"/>
          <a:ext cx="7620000" cy="2011680"/>
        </p:xfrm>
        <a:graphic>
          <a:graphicData uri="http://schemas.openxmlformats.org/drawingml/2006/table">
            <a:tbl>
              <a:tblPr firstRow="1" bandRow="1">
                <a:tableStyleId>{5C22544A-7EE6-4342-B048-85BDC9FD1C3A}</a:tableStyleId>
              </a:tblPr>
              <a:tblGrid>
                <a:gridCol w="7620000"/>
              </a:tblGrid>
              <a:tr h="12954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public class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TestInitializationBlock</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param</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args</a:t>
                      </a:r>
                      <a:r>
                        <a:rPr lang="en-US" sz="1400" b="0" kern="1200" baseline="0" dirty="0" smtClean="0">
                          <a:solidFill>
                            <a:schemeClr val="tx1">
                              <a:lumMod val="95000"/>
                              <a:lumOff val="5000"/>
                            </a:schemeClr>
                          </a:solidFill>
                          <a:latin typeface="Courier New" pitchFamily="49" charset="0"/>
                          <a:ea typeface="+mn-ea"/>
                          <a:cs typeface="Courier New" pitchFamily="49" charset="0"/>
                        </a:rPr>
                        <a:t> the command line arguments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public static void main(String[]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args</a:t>
                      </a:r>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Account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objAccount</a:t>
                      </a:r>
                      <a:r>
                        <a:rPr lang="en-US" sz="1400" b="0" kern="1200" baseline="0" dirty="0" smtClean="0">
                          <a:solidFill>
                            <a:schemeClr val="tx1">
                              <a:lumMod val="95000"/>
                              <a:lumOff val="5000"/>
                            </a:schemeClr>
                          </a:solidFill>
                          <a:latin typeface="Courier New" pitchFamily="49" charset="0"/>
                          <a:ea typeface="+mn-ea"/>
                          <a:cs typeface="Courier New" pitchFamily="49" charset="0"/>
                        </a:rPr>
                        <a:t> = new Account();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objAccount.displayAccountDetails</a:t>
                      </a:r>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 </a:t>
                      </a:r>
                    </a:p>
                    <a:p>
                      <a:r>
                        <a:rPr lang="en-US" sz="1400" b="0" kern="1200" baseline="0" dirty="0" smtClean="0">
                          <a:solidFill>
                            <a:schemeClr val="tx1">
                              <a:lumMod val="95000"/>
                              <a:lumOff val="5000"/>
                            </a:schemeClr>
                          </a:solidFill>
                          <a:latin typeface="Courier New" pitchFamily="49" charset="0"/>
                          <a:ea typeface="+mn-ea"/>
                          <a:cs typeface="Courier New"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400" dirty="0" smtClean="0"/>
              <a:t>An object is created using the </a:t>
            </a:r>
            <a:r>
              <a:rPr lang="en-US" sz="2400" dirty="0" smtClean="0">
                <a:latin typeface="Courier New" pitchFamily="49" charset="0"/>
                <a:cs typeface="Courier New" pitchFamily="49" charset="0"/>
              </a:rPr>
              <a:t>new</a:t>
            </a:r>
            <a:r>
              <a:rPr lang="en-US" sz="2400" dirty="0" smtClean="0"/>
              <a:t> operator. </a:t>
            </a:r>
          </a:p>
          <a:p>
            <a:r>
              <a:rPr lang="en-US" sz="2400" dirty="0" smtClean="0"/>
              <a:t>On encountering the </a:t>
            </a:r>
            <a:r>
              <a:rPr lang="en-US" sz="2400" dirty="0" smtClean="0">
                <a:latin typeface="Courier New" pitchFamily="49" charset="0"/>
                <a:cs typeface="Courier New" pitchFamily="49" charset="0"/>
              </a:rPr>
              <a:t>new</a:t>
            </a:r>
            <a:r>
              <a:rPr lang="en-US" sz="2400" dirty="0" smtClean="0"/>
              <a:t> operator:</a:t>
            </a:r>
          </a:p>
          <a:p>
            <a:pPr lvl="1"/>
            <a:r>
              <a:rPr lang="en-US" sz="2000" dirty="0" smtClean="0"/>
              <a:t>JVM allocates memory for the object.</a:t>
            </a:r>
          </a:p>
          <a:p>
            <a:pPr lvl="1"/>
            <a:r>
              <a:rPr lang="en-US" sz="2000" dirty="0" smtClean="0"/>
              <a:t>Returns a reference or memory address of the allocated object. </a:t>
            </a:r>
          </a:p>
          <a:p>
            <a:pPr lvl="1"/>
            <a:r>
              <a:rPr lang="en-US" sz="2000" dirty="0" smtClean="0"/>
              <a:t>The reference or memory address is then stored in a variable called as reference variable.</a:t>
            </a:r>
          </a:p>
          <a:p>
            <a:r>
              <a:rPr lang="en-US" sz="2400" dirty="0" smtClean="0"/>
              <a:t>The syntax for creating an object is as follows:  </a:t>
            </a:r>
          </a:p>
          <a:p>
            <a:endParaRPr lang="en-US" sz="2400" dirty="0" smtClean="0"/>
          </a:p>
          <a:p>
            <a:endParaRPr lang="en-US" sz="2400" dirty="0" smtClean="0"/>
          </a:p>
          <a:p>
            <a:pPr>
              <a:buNone/>
            </a:pPr>
            <a:r>
              <a:rPr lang="en-US" sz="2400" dirty="0" smtClean="0"/>
              <a:t>	</a:t>
            </a:r>
            <a:r>
              <a:rPr lang="en-US" sz="2000" dirty="0" smtClean="0"/>
              <a:t>where,</a:t>
            </a:r>
          </a:p>
          <a:p>
            <a:pPr>
              <a:buNone/>
            </a:pPr>
            <a:r>
              <a:rPr lang="en-US" sz="2400" dirty="0" smtClean="0"/>
              <a:t>	</a:t>
            </a:r>
            <a:r>
              <a:rPr lang="en-US" sz="2000" dirty="0" smtClean="0">
                <a:latin typeface="Courier New" pitchFamily="49" charset="0"/>
                <a:cs typeface="Courier New" pitchFamily="49" charset="0"/>
              </a:rPr>
              <a:t>new</a:t>
            </a:r>
            <a:r>
              <a:rPr lang="en-US" sz="2000" dirty="0" smtClean="0"/>
              <a:t>: Is an operator that allocates the memory for an object at runtime. </a:t>
            </a:r>
          </a:p>
          <a:p>
            <a:pPr>
              <a:buNone/>
            </a:pPr>
            <a:r>
              <a:rPr lang="en-US" sz="2000" dirty="0" smtClean="0"/>
              <a:t>	</a:t>
            </a:r>
            <a:r>
              <a:rPr lang="en-US" sz="2000" dirty="0" err="1" smtClean="0">
                <a:latin typeface="Courier New" pitchFamily="49" charset="0"/>
                <a:cs typeface="Courier New" pitchFamily="49" charset="0"/>
              </a:rPr>
              <a:t>object_name</a:t>
            </a:r>
            <a:r>
              <a:rPr lang="en-US" sz="2000" dirty="0" smtClean="0"/>
              <a:t>: Is the variable that stores the reference of the object. </a:t>
            </a:r>
          </a:p>
          <a:p>
            <a:pPr>
              <a:buNone/>
            </a:pPr>
            <a:endParaRPr lang="en-US" sz="2400" dirty="0" smtClean="0"/>
          </a:p>
          <a:p>
            <a:endParaRPr lang="en-US" sz="2400" dirty="0" smtClean="0"/>
          </a:p>
          <a:p>
            <a:pPr lvl="1"/>
            <a:endParaRPr lang="en-US" sz="2000" dirty="0"/>
          </a:p>
        </p:txBody>
      </p:sp>
      <p:sp>
        <p:nvSpPr>
          <p:cNvPr id="4" name="Title 3"/>
          <p:cNvSpPr>
            <a:spLocks noGrp="1"/>
          </p:cNvSpPr>
          <p:nvPr>
            <p:ph type="title"/>
          </p:nvPr>
        </p:nvSpPr>
        <p:spPr/>
        <p:txBody>
          <a:bodyPr/>
          <a:lstStyle/>
          <a:p>
            <a:r>
              <a:rPr lang="en-US" dirty="0" smtClean="0"/>
              <a:t>Declaring and Creating an Object 1-2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6</a:t>
            </a:fld>
            <a:endParaRPr lang="en-US" dirty="0"/>
          </a:p>
        </p:txBody>
      </p:sp>
      <p:graphicFrame>
        <p:nvGraphicFramePr>
          <p:cNvPr id="6" name="Table 5"/>
          <p:cNvGraphicFramePr>
            <a:graphicFrameLocks noGrp="1"/>
          </p:cNvGraphicFramePr>
          <p:nvPr/>
        </p:nvGraphicFramePr>
        <p:xfrm>
          <a:off x="762000" y="4191000"/>
          <a:ext cx="7924800" cy="381000"/>
        </p:xfrm>
        <a:graphic>
          <a:graphicData uri="http://schemas.openxmlformats.org/drawingml/2006/table">
            <a:tbl>
              <a:tblPr firstRow="1" bandRow="1">
                <a:tableStyleId>{5C22544A-7EE6-4342-B048-85BDC9FD1C3A}</a:tableStyleId>
              </a:tblPr>
              <a:tblGrid>
                <a:gridCol w="7924800"/>
              </a:tblGrid>
              <a:tr h="381000">
                <a:tc>
                  <a:txBody>
                    <a:bodyPr/>
                    <a:lstStyle/>
                    <a:p>
                      <a:r>
                        <a:rPr lang="en-US" sz="1800" b="0" kern="1200" baseline="0" dirty="0" smtClean="0">
                          <a:solidFill>
                            <a:schemeClr val="tx1">
                              <a:lumMod val="95000"/>
                              <a:lumOff val="5000"/>
                            </a:schemeClr>
                          </a:solidFill>
                          <a:latin typeface="Courier New" pitchFamily="49" charset="0"/>
                          <a:ea typeface="+mn-ea"/>
                          <a:cs typeface="Courier New" pitchFamily="49" charset="0"/>
                        </a:rPr>
                        <a:t>&lt;</a:t>
                      </a:r>
                      <a:r>
                        <a:rPr lang="en-US" sz="1800" b="0" kern="1200" baseline="0" dirty="0" err="1" smtClean="0">
                          <a:solidFill>
                            <a:schemeClr val="tx1">
                              <a:lumMod val="95000"/>
                              <a:lumOff val="5000"/>
                            </a:schemeClr>
                          </a:solidFill>
                          <a:latin typeface="Courier New" pitchFamily="49" charset="0"/>
                          <a:ea typeface="+mn-ea"/>
                          <a:cs typeface="Courier New" pitchFamily="49" charset="0"/>
                        </a:rPr>
                        <a:t>class_name</a:t>
                      </a:r>
                      <a:r>
                        <a:rPr lang="en-US" sz="1800" b="0" kern="1200" baseline="0" dirty="0" smtClean="0">
                          <a:solidFill>
                            <a:schemeClr val="tx1">
                              <a:lumMod val="95000"/>
                              <a:lumOff val="5000"/>
                            </a:schemeClr>
                          </a:solidFill>
                          <a:latin typeface="Courier New" pitchFamily="49" charset="0"/>
                          <a:ea typeface="+mn-ea"/>
                          <a:cs typeface="Courier New" pitchFamily="49" charset="0"/>
                        </a:rPr>
                        <a:t>&gt; &lt;</a:t>
                      </a:r>
                      <a:r>
                        <a:rPr lang="en-US" sz="1800" b="0" kern="1200" baseline="0" dirty="0" err="1" smtClean="0">
                          <a:solidFill>
                            <a:schemeClr val="tx1">
                              <a:lumMod val="95000"/>
                              <a:lumOff val="5000"/>
                            </a:schemeClr>
                          </a:solidFill>
                          <a:latin typeface="Courier New" pitchFamily="49" charset="0"/>
                          <a:ea typeface="+mn-ea"/>
                          <a:cs typeface="Courier New" pitchFamily="49" charset="0"/>
                        </a:rPr>
                        <a:t>object_name</a:t>
                      </a:r>
                      <a:r>
                        <a:rPr lang="en-US" sz="1800" b="0" kern="1200" baseline="0" dirty="0" smtClean="0">
                          <a:solidFill>
                            <a:schemeClr val="tx1">
                              <a:lumMod val="95000"/>
                              <a:lumOff val="5000"/>
                            </a:schemeClr>
                          </a:solidFill>
                          <a:latin typeface="Courier New" pitchFamily="49" charset="0"/>
                          <a:ea typeface="+mn-ea"/>
                          <a:cs typeface="Courier New" pitchFamily="49" charset="0"/>
                        </a:rPr>
                        <a:t>&gt; = new &lt;</a:t>
                      </a:r>
                      <a:r>
                        <a:rPr lang="en-US" sz="1800" b="0" kern="1200" baseline="0" dirty="0" err="1" smtClean="0">
                          <a:solidFill>
                            <a:schemeClr val="tx1">
                              <a:lumMod val="95000"/>
                              <a:lumOff val="5000"/>
                            </a:schemeClr>
                          </a:solidFill>
                          <a:latin typeface="Courier New" pitchFamily="49" charset="0"/>
                          <a:ea typeface="+mn-ea"/>
                          <a:cs typeface="Courier New" pitchFamily="49" charset="0"/>
                        </a:rPr>
                        <a:t>class_name</a:t>
                      </a:r>
                      <a:r>
                        <a:rPr lang="en-US" sz="1800" b="0" kern="1200" baseline="0" dirty="0" smtClean="0">
                          <a:solidFill>
                            <a:schemeClr val="tx1">
                              <a:lumMod val="95000"/>
                              <a:lumOff val="5000"/>
                            </a:schemeClr>
                          </a:solidFill>
                          <a:latin typeface="Courier New" pitchFamily="49" charset="0"/>
                          <a:ea typeface="+mn-ea"/>
                          <a:cs typeface="Courier New" pitchFamily="49" charset="0"/>
                        </a:rPr>
                        <a:t>&gt; (); </a:t>
                      </a:r>
                      <a:endParaRPr lang="en-US" sz="2000" b="0" kern="1200" baseline="0" dirty="0" smtClean="0">
                        <a:solidFill>
                          <a:schemeClr val="tx1">
                            <a:lumMod val="95000"/>
                            <a:lumOff val="5000"/>
                          </a:schemeClr>
                        </a:solidFill>
                        <a:latin typeface="Courier New" pitchFamily="49" charset="0"/>
                        <a:ea typeface="+mn-ea"/>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grpSp>
        <p:nvGrpSpPr>
          <p:cNvPr id="7" name="Group 6"/>
          <p:cNvGrpSpPr/>
          <p:nvPr/>
        </p:nvGrpSpPr>
        <p:grpSpPr>
          <a:xfrm>
            <a:off x="762000" y="3733800"/>
            <a:ext cx="1295400" cy="381000"/>
            <a:chOff x="0" y="267999"/>
            <a:chExt cx="6096000" cy="936000"/>
          </a:xfrm>
          <a:solidFill>
            <a:schemeClr val="accent2"/>
          </a:solidFill>
          <a:scene3d>
            <a:camera prst="orthographicFront"/>
            <a:lightRig rig="threePt" dir="t">
              <a:rot lat="0" lon="0" rev="7500000"/>
            </a:lightRig>
          </a:scene3d>
        </p:grpSpPr>
        <p:sp>
          <p:nvSpPr>
            <p:cNvPr id="8" name="Rounded Rectangle 7"/>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IN" sz="2400" b="1" dirty="0" smtClean="0">
                  <a:solidFill>
                    <a:schemeClr val="bg1"/>
                  </a:solidFill>
                  <a:latin typeface="Calibri" pitchFamily="34" charset="0"/>
                  <a:cs typeface="Calibri" pitchFamily="34" charset="0"/>
                </a:rPr>
                <a:t>Syntax</a:t>
              </a:r>
              <a:endParaRPr lang="en-IN" sz="2400" b="1" kern="1200" dirty="0">
                <a:solidFill>
                  <a:schemeClr val="bg1"/>
                </a:solidFill>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Following figure shows the output of the code:</a:t>
            </a:r>
            <a:endParaRPr lang="en-US" sz="2000" dirty="0"/>
          </a:p>
        </p:txBody>
      </p:sp>
      <p:sp>
        <p:nvSpPr>
          <p:cNvPr id="4" name="Title 3"/>
          <p:cNvSpPr>
            <a:spLocks noGrp="1"/>
          </p:cNvSpPr>
          <p:nvPr>
            <p:ph type="title"/>
          </p:nvPr>
        </p:nvSpPr>
        <p:spPr/>
        <p:txBody>
          <a:bodyPr/>
          <a:lstStyle/>
          <a:p>
            <a:r>
              <a:rPr lang="en-US" dirty="0" smtClean="0"/>
              <a:t>Object </a:t>
            </a:r>
            <a:r>
              <a:rPr lang="en-US" dirty="0" err="1" smtClean="0"/>
              <a:t>Initializers</a:t>
            </a:r>
            <a:r>
              <a:rPr lang="en-US" dirty="0" smtClean="0"/>
              <a:t> 6-6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60</a:t>
            </a:fld>
            <a:endParaRPr lang="en-US" dirty="0"/>
          </a:p>
        </p:txBody>
      </p:sp>
      <p:pic>
        <p:nvPicPr>
          <p:cNvPr id="6" name="Picture 5" descr="Figure 6.21.tif"/>
          <p:cNvPicPr>
            <a:picLocks noChangeAspect="1"/>
          </p:cNvPicPr>
          <p:nvPr/>
        </p:nvPicPr>
        <p:blipFill>
          <a:blip r:embed="rId2" cstate="print"/>
          <a:stretch>
            <a:fillRect/>
          </a:stretch>
        </p:blipFill>
        <p:spPr>
          <a:xfrm>
            <a:off x="762000" y="1447800"/>
            <a:ext cx="5995416" cy="2376562"/>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The class is a logical construct that defines the shape and nature of an object. </a:t>
            </a:r>
          </a:p>
          <a:p>
            <a:r>
              <a:rPr lang="en-US" sz="2000" dirty="0" smtClean="0"/>
              <a:t>Objects are the actual instances of the class and are created using the new operator. The new operator instructs JVM to allocate the memory for the object. </a:t>
            </a:r>
          </a:p>
          <a:p>
            <a:r>
              <a:rPr lang="en-US" sz="2000" dirty="0" smtClean="0"/>
              <a:t>The members of a class are fields and methods. Fields define the state and are referred to as instance variables, whereas methods are used to implement the behavior of the objects and are referred to as instance methods. </a:t>
            </a:r>
          </a:p>
          <a:p>
            <a:r>
              <a:rPr lang="en-US" sz="2000" dirty="0" smtClean="0"/>
              <a:t>Each instance created from the class will have its own copy of the instance variables, whereas methods are common for all instances of the class. </a:t>
            </a:r>
          </a:p>
          <a:p>
            <a:r>
              <a:rPr lang="en-US" sz="2000" dirty="0" smtClean="0"/>
              <a:t>Constructors are methods that are used to initialize the fields or perform startup operations only once when the object of the class is instantiated. </a:t>
            </a:r>
          </a:p>
          <a:p>
            <a:r>
              <a:rPr lang="en-US" sz="2000" dirty="0" smtClean="0"/>
              <a:t>The heap area of memory deals with the dynamic memory allocations for objects, whereas the stack area holds the object references. </a:t>
            </a:r>
          </a:p>
          <a:p>
            <a:r>
              <a:rPr lang="en-US" sz="2000" dirty="0" smtClean="0"/>
              <a:t>Data encapsulation hides the instance variables that represents the state of an object through access modifiers. The only interaction or modification on objects is performed through the methods. </a:t>
            </a:r>
            <a:endParaRPr lang="en-US" sz="2000" dirty="0"/>
          </a:p>
        </p:txBody>
      </p:sp>
      <p:sp>
        <p:nvSpPr>
          <p:cNvPr id="4" name="Title 3"/>
          <p:cNvSpPr>
            <a:spLocks noGrp="1"/>
          </p:cNvSpPr>
          <p:nvPr>
            <p:ph type="title"/>
          </p:nvPr>
        </p:nvSpPr>
        <p:spPr/>
        <p:txBody>
          <a:bodyPr/>
          <a:lstStyle/>
          <a:p>
            <a:r>
              <a:rPr lang="en-US" dirty="0" smtClean="0"/>
              <a:t>Summary</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61</a:t>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400" dirty="0" smtClean="0"/>
              <a:t>Following code snippet demonstrates the creation of an object in a Java program:</a:t>
            </a:r>
          </a:p>
          <a:p>
            <a:endParaRPr lang="en-US" sz="2400" dirty="0" smtClean="0"/>
          </a:p>
          <a:p>
            <a:endParaRPr lang="en-US" sz="2400" dirty="0" smtClean="0"/>
          </a:p>
          <a:p>
            <a:pPr lvl="1"/>
            <a:r>
              <a:rPr lang="en-US" sz="2000" dirty="0" smtClean="0"/>
              <a:t>The expression on the right side, </a:t>
            </a:r>
            <a:r>
              <a:rPr lang="en-US" sz="2000" b="1" dirty="0" smtClean="0">
                <a:latin typeface="Courier New" pitchFamily="49" charset="0"/>
                <a:cs typeface="Courier New" pitchFamily="49" charset="0"/>
              </a:rPr>
              <a:t>new Customer()</a:t>
            </a:r>
            <a:r>
              <a:rPr lang="en-US" sz="2000" dirty="0" smtClean="0"/>
              <a:t> allocates the memory at runtime.</a:t>
            </a:r>
          </a:p>
          <a:p>
            <a:pPr lvl="1"/>
            <a:r>
              <a:rPr lang="en-US" sz="2000" dirty="0" smtClean="0"/>
              <a:t> After the memory is allocated for the object, it returns the reference or address of the allocated object, which is stored in the variable, </a:t>
            </a:r>
            <a:r>
              <a:rPr lang="en-US" sz="2000" b="1" dirty="0" err="1" smtClean="0">
                <a:latin typeface="Courier New" pitchFamily="49" charset="0"/>
                <a:cs typeface="Courier New" pitchFamily="49" charset="0"/>
              </a:rPr>
              <a:t>objCustomer</a:t>
            </a:r>
            <a:r>
              <a:rPr lang="en-US" sz="2000" dirty="0" smtClean="0"/>
              <a:t>. </a:t>
            </a:r>
          </a:p>
          <a:p>
            <a:pPr>
              <a:buNone/>
            </a:pPr>
            <a:endParaRPr lang="en-US" sz="2400" dirty="0"/>
          </a:p>
        </p:txBody>
      </p:sp>
      <p:sp>
        <p:nvSpPr>
          <p:cNvPr id="4" name="Title 3"/>
          <p:cNvSpPr>
            <a:spLocks noGrp="1"/>
          </p:cNvSpPr>
          <p:nvPr>
            <p:ph type="title"/>
          </p:nvPr>
        </p:nvSpPr>
        <p:spPr/>
        <p:txBody>
          <a:bodyPr/>
          <a:lstStyle/>
          <a:p>
            <a:r>
              <a:rPr lang="en-US" dirty="0" smtClean="0"/>
              <a:t>Declaring and Creating an Object 2-2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7</a:t>
            </a:fld>
            <a:endParaRPr lang="en-US" dirty="0"/>
          </a:p>
        </p:txBody>
      </p:sp>
      <p:graphicFrame>
        <p:nvGraphicFramePr>
          <p:cNvPr id="6" name="Table 5"/>
          <p:cNvGraphicFramePr>
            <a:graphicFrameLocks noGrp="1"/>
          </p:cNvGraphicFramePr>
          <p:nvPr/>
        </p:nvGraphicFramePr>
        <p:xfrm>
          <a:off x="762000" y="1828800"/>
          <a:ext cx="7924800" cy="457200"/>
        </p:xfrm>
        <a:graphic>
          <a:graphicData uri="http://schemas.openxmlformats.org/drawingml/2006/table">
            <a:tbl>
              <a:tblPr firstRow="1" bandRow="1">
                <a:tableStyleId>{5C22544A-7EE6-4342-B048-85BDC9FD1C3A}</a:tableStyleId>
              </a:tblPr>
              <a:tblGrid>
                <a:gridCol w="7924800"/>
              </a:tblGrid>
              <a:tr h="457200">
                <a:tc>
                  <a:txBody>
                    <a:bodyPr/>
                    <a:lstStyle/>
                    <a:p>
                      <a:r>
                        <a:rPr lang="en-US" sz="1400" b="0" kern="1200" baseline="0" dirty="0" smtClean="0">
                          <a:solidFill>
                            <a:schemeClr val="tx1">
                              <a:lumMod val="95000"/>
                              <a:lumOff val="5000"/>
                            </a:schemeClr>
                          </a:solidFill>
                          <a:latin typeface="Courier New" pitchFamily="49" charset="0"/>
                          <a:ea typeface="+mn-ea"/>
                          <a:cs typeface="Courier New" pitchFamily="49" charset="0"/>
                        </a:rPr>
                        <a:t>Customer </a:t>
                      </a:r>
                      <a:r>
                        <a:rPr lang="en-US" sz="1400" b="0" kern="1200" baseline="0" dirty="0" err="1" smtClean="0">
                          <a:solidFill>
                            <a:schemeClr val="tx1">
                              <a:lumMod val="95000"/>
                              <a:lumOff val="5000"/>
                            </a:schemeClr>
                          </a:solidFill>
                          <a:latin typeface="Courier New" pitchFamily="49" charset="0"/>
                          <a:ea typeface="+mn-ea"/>
                          <a:cs typeface="Courier New" pitchFamily="49" charset="0"/>
                        </a:rPr>
                        <a:t>objCustomer</a:t>
                      </a:r>
                      <a:r>
                        <a:rPr lang="en-US" sz="1400" b="0" kern="1200" baseline="0" dirty="0" smtClean="0">
                          <a:solidFill>
                            <a:schemeClr val="tx1">
                              <a:lumMod val="95000"/>
                              <a:lumOff val="5000"/>
                            </a:schemeClr>
                          </a:solidFill>
                          <a:latin typeface="Courier New" pitchFamily="49" charset="0"/>
                          <a:ea typeface="+mn-ea"/>
                          <a:cs typeface="Courier New" pitchFamily="49" charset="0"/>
                        </a:rPr>
                        <a:t> = new Customer();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400" dirty="0" smtClean="0"/>
              <a:t>Alternatively, an object can be created using two steps that are as follows:</a:t>
            </a:r>
          </a:p>
          <a:p>
            <a:pPr lvl="1"/>
            <a:r>
              <a:rPr lang="en-US" sz="2000" dirty="0" smtClean="0"/>
              <a:t>Declaration of an object reference. </a:t>
            </a:r>
          </a:p>
          <a:p>
            <a:pPr lvl="1"/>
            <a:r>
              <a:rPr lang="en-US" sz="2000" dirty="0" smtClean="0"/>
              <a:t>Dynamic memory allocation of an object. </a:t>
            </a:r>
          </a:p>
          <a:p>
            <a:r>
              <a:rPr lang="en-US" sz="2400" b="1" dirty="0" smtClean="0"/>
              <a:t>Declaration of an object reference</a:t>
            </a:r>
            <a:r>
              <a:rPr lang="en-US" dirty="0" smtClean="0"/>
              <a:t>:</a:t>
            </a:r>
          </a:p>
          <a:p>
            <a:pPr lvl="1"/>
            <a:r>
              <a:rPr lang="en-US" sz="2000" dirty="0" smtClean="0"/>
              <a:t>The syntax for declaring the object reference is as follows: </a:t>
            </a:r>
          </a:p>
          <a:p>
            <a:endParaRPr lang="en-US" sz="2400" dirty="0" smtClean="0"/>
          </a:p>
          <a:p>
            <a:endParaRPr lang="en-US" sz="2400" dirty="0" smtClean="0"/>
          </a:p>
          <a:p>
            <a:pPr>
              <a:buNone/>
            </a:pPr>
            <a:r>
              <a:rPr lang="en-US" sz="2400" dirty="0" smtClean="0"/>
              <a:t>	       </a:t>
            </a:r>
            <a:r>
              <a:rPr lang="en-US" sz="2000" dirty="0" smtClean="0"/>
              <a:t>where, </a:t>
            </a:r>
          </a:p>
          <a:p>
            <a:pPr>
              <a:buNone/>
            </a:pPr>
            <a:r>
              <a:rPr lang="en-US" sz="2000" dirty="0" smtClean="0"/>
              <a:t>	        </a:t>
            </a:r>
            <a:r>
              <a:rPr lang="en-US" sz="2000" dirty="0" err="1" smtClean="0">
                <a:latin typeface="Courier New" pitchFamily="49" charset="0"/>
                <a:cs typeface="Courier New" pitchFamily="49" charset="0"/>
              </a:rPr>
              <a:t>object_name</a:t>
            </a:r>
            <a:r>
              <a:rPr lang="en-US" sz="2000" dirty="0" smtClean="0"/>
              <a:t>: Is just a variable that will not point to any </a:t>
            </a:r>
          </a:p>
          <a:p>
            <a:pPr>
              <a:buNone/>
            </a:pPr>
            <a:r>
              <a:rPr lang="en-US" sz="2000" dirty="0" smtClean="0"/>
              <a:t>              memory location.</a:t>
            </a:r>
            <a:endParaRPr lang="en-US" sz="2000" dirty="0"/>
          </a:p>
        </p:txBody>
      </p:sp>
      <p:sp>
        <p:nvSpPr>
          <p:cNvPr id="4" name="Title 3"/>
          <p:cNvSpPr>
            <a:spLocks noGrp="1"/>
          </p:cNvSpPr>
          <p:nvPr>
            <p:ph type="title"/>
          </p:nvPr>
        </p:nvSpPr>
        <p:spPr/>
        <p:txBody>
          <a:bodyPr/>
          <a:lstStyle/>
          <a:p>
            <a:r>
              <a:rPr lang="en-US" dirty="0" smtClean="0"/>
              <a:t>Creation of an Object: Two Stage Process 1-3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8</a:t>
            </a:fld>
            <a:endParaRPr lang="en-US" dirty="0"/>
          </a:p>
        </p:txBody>
      </p:sp>
      <p:graphicFrame>
        <p:nvGraphicFramePr>
          <p:cNvPr id="6" name="Table 5"/>
          <p:cNvGraphicFramePr>
            <a:graphicFrameLocks noGrp="1"/>
          </p:cNvGraphicFramePr>
          <p:nvPr/>
        </p:nvGraphicFramePr>
        <p:xfrm>
          <a:off x="1219200" y="3886200"/>
          <a:ext cx="7391400" cy="381000"/>
        </p:xfrm>
        <a:graphic>
          <a:graphicData uri="http://schemas.openxmlformats.org/drawingml/2006/table">
            <a:tbl>
              <a:tblPr firstRow="1" bandRow="1">
                <a:tableStyleId>{5C22544A-7EE6-4342-B048-85BDC9FD1C3A}</a:tableStyleId>
              </a:tblPr>
              <a:tblGrid>
                <a:gridCol w="7391400"/>
              </a:tblGrid>
              <a:tr h="381000">
                <a:tc>
                  <a:txBody>
                    <a:bodyPr/>
                    <a:lstStyle/>
                    <a:p>
                      <a:r>
                        <a:rPr lang="en-US" sz="1800" b="0" kern="1200" baseline="0" dirty="0" smtClean="0">
                          <a:solidFill>
                            <a:schemeClr val="tx1">
                              <a:lumMod val="95000"/>
                              <a:lumOff val="5000"/>
                            </a:schemeClr>
                          </a:solidFill>
                          <a:latin typeface="Courier New" pitchFamily="49" charset="0"/>
                          <a:ea typeface="+mn-ea"/>
                          <a:cs typeface="Courier New" pitchFamily="49" charset="0"/>
                        </a:rPr>
                        <a:t>&lt;</a:t>
                      </a:r>
                      <a:r>
                        <a:rPr lang="en-US" sz="1800" b="0" kern="1200" baseline="0" dirty="0" err="1" smtClean="0">
                          <a:solidFill>
                            <a:schemeClr val="tx1">
                              <a:lumMod val="95000"/>
                              <a:lumOff val="5000"/>
                            </a:schemeClr>
                          </a:solidFill>
                          <a:latin typeface="Courier New" pitchFamily="49" charset="0"/>
                          <a:ea typeface="+mn-ea"/>
                          <a:cs typeface="Courier New" pitchFamily="49" charset="0"/>
                        </a:rPr>
                        <a:t>class_name</a:t>
                      </a:r>
                      <a:r>
                        <a:rPr lang="en-US" sz="1800" b="0" kern="1200" baseline="0" dirty="0" smtClean="0">
                          <a:solidFill>
                            <a:schemeClr val="tx1">
                              <a:lumMod val="95000"/>
                              <a:lumOff val="5000"/>
                            </a:schemeClr>
                          </a:solidFill>
                          <a:latin typeface="Courier New" pitchFamily="49" charset="0"/>
                          <a:ea typeface="+mn-ea"/>
                          <a:cs typeface="Courier New" pitchFamily="49" charset="0"/>
                        </a:rPr>
                        <a:t>&gt; &lt;</a:t>
                      </a:r>
                      <a:r>
                        <a:rPr lang="en-US" sz="1800" b="0" kern="1200" baseline="0" dirty="0" err="1" smtClean="0">
                          <a:solidFill>
                            <a:schemeClr val="tx1">
                              <a:lumMod val="95000"/>
                              <a:lumOff val="5000"/>
                            </a:schemeClr>
                          </a:solidFill>
                          <a:latin typeface="Courier New" pitchFamily="49" charset="0"/>
                          <a:ea typeface="+mn-ea"/>
                          <a:cs typeface="Courier New" pitchFamily="49" charset="0"/>
                        </a:rPr>
                        <a:t>object_name</a:t>
                      </a:r>
                      <a:r>
                        <a:rPr lang="en-US" sz="1800" b="0" kern="1200" baseline="0" dirty="0" smtClean="0">
                          <a:solidFill>
                            <a:schemeClr val="tx1">
                              <a:lumMod val="95000"/>
                              <a:lumOff val="5000"/>
                            </a:schemeClr>
                          </a:solidFill>
                          <a:latin typeface="Courier New" pitchFamily="49" charset="0"/>
                          <a:ea typeface="+mn-ea"/>
                          <a:cs typeface="Courier New" pitchFamily="49" charset="0"/>
                        </a:rPr>
                        <a:t>&gt;; </a:t>
                      </a:r>
                      <a:endParaRPr lang="en-US" sz="2000" b="0" kern="1200" baseline="0" dirty="0" smtClean="0">
                        <a:solidFill>
                          <a:schemeClr val="tx1">
                            <a:lumMod val="95000"/>
                            <a:lumOff val="5000"/>
                          </a:schemeClr>
                        </a:solidFill>
                        <a:latin typeface="Courier New" pitchFamily="49" charset="0"/>
                        <a:ea typeface="+mn-ea"/>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grpSp>
        <p:nvGrpSpPr>
          <p:cNvPr id="7" name="Group 6"/>
          <p:cNvGrpSpPr/>
          <p:nvPr/>
        </p:nvGrpSpPr>
        <p:grpSpPr>
          <a:xfrm>
            <a:off x="1219200" y="3429000"/>
            <a:ext cx="1295400" cy="381000"/>
            <a:chOff x="0" y="267999"/>
            <a:chExt cx="6096000" cy="936000"/>
          </a:xfrm>
          <a:solidFill>
            <a:schemeClr val="accent2"/>
          </a:solidFill>
          <a:scene3d>
            <a:camera prst="orthographicFront"/>
            <a:lightRig rig="threePt" dir="t">
              <a:rot lat="0" lon="0" rev="7500000"/>
            </a:lightRig>
          </a:scene3d>
        </p:grpSpPr>
        <p:sp>
          <p:nvSpPr>
            <p:cNvPr id="8" name="Rounded Rectangle 7"/>
            <p:cNvSpPr/>
            <p:nvPr/>
          </p:nvSpPr>
          <p:spPr>
            <a:xfrm>
              <a:off x="0" y="267999"/>
              <a:ext cx="6096000" cy="93600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ounded Rectangle 4"/>
            <p:cNvSpPr/>
            <p:nvPr/>
          </p:nvSpPr>
          <p:spPr>
            <a:xfrm>
              <a:off x="45692" y="313691"/>
              <a:ext cx="6004616" cy="84461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IN" sz="2400" b="1" dirty="0" smtClean="0">
                  <a:solidFill>
                    <a:schemeClr val="bg1"/>
                  </a:solidFill>
                  <a:latin typeface="Calibri" pitchFamily="34" charset="0"/>
                  <a:cs typeface="Calibri" pitchFamily="34" charset="0"/>
                </a:rPr>
                <a:t>Syntax</a:t>
              </a:r>
              <a:endParaRPr lang="en-IN" sz="2400" b="1" kern="1200" dirty="0">
                <a:solidFill>
                  <a:schemeClr val="bg1"/>
                </a:solidFill>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Aptech Ltd.                                                                                       Classes and Objects/Session 6</a:t>
            </a:r>
            <a:endParaRPr lang="en-US" dirty="0"/>
          </a:p>
        </p:txBody>
      </p:sp>
      <p:sp>
        <p:nvSpPr>
          <p:cNvPr id="3" name="Content Placeholder 2"/>
          <p:cNvSpPr>
            <a:spLocks noGrp="1"/>
          </p:cNvSpPr>
          <p:nvPr>
            <p:ph idx="1"/>
          </p:nvPr>
        </p:nvSpPr>
        <p:spPr/>
        <p:txBody>
          <a:bodyPr/>
          <a:lstStyle/>
          <a:p>
            <a:r>
              <a:rPr lang="en-US" sz="2000" dirty="0" smtClean="0"/>
              <a:t>Following figure shows the effect of the statement, </a:t>
            </a:r>
            <a:r>
              <a:rPr lang="en-US" sz="2000" b="1" dirty="0" smtClean="0">
                <a:latin typeface="Courier New" pitchFamily="49" charset="0"/>
                <a:cs typeface="Courier New" pitchFamily="49" charset="0"/>
              </a:rPr>
              <a:t>Customer </a:t>
            </a:r>
            <a:r>
              <a:rPr lang="en-US" sz="2000" b="1" dirty="0" err="1" smtClean="0">
                <a:latin typeface="Courier New" pitchFamily="49" charset="0"/>
                <a:cs typeface="Courier New" pitchFamily="49" charset="0"/>
              </a:rPr>
              <a:t>objCustomer</a:t>
            </a:r>
            <a:r>
              <a:rPr lang="en-US" sz="2000" b="1" dirty="0" smtClean="0">
                <a:latin typeface="Courier New" pitchFamily="49" charset="0"/>
                <a:cs typeface="Courier New" pitchFamily="49" charset="0"/>
              </a:rPr>
              <a:t>;</a:t>
            </a:r>
            <a:r>
              <a:rPr lang="en-US" sz="2000" dirty="0" smtClean="0"/>
              <a:t> which declares a reference variable: </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000" dirty="0" smtClean="0"/>
              <a:t>By default, the value </a:t>
            </a:r>
            <a:r>
              <a:rPr lang="en-US" sz="2000" dirty="0" smtClean="0">
                <a:latin typeface="Courier New" pitchFamily="49" charset="0"/>
                <a:cs typeface="Courier New" pitchFamily="49" charset="0"/>
              </a:rPr>
              <a:t>null</a:t>
            </a:r>
            <a:r>
              <a:rPr lang="en-US" sz="2000" dirty="0" smtClean="0"/>
              <a:t> is stored in the object’s reference variable which means reference variable does not point to an actual object.</a:t>
            </a:r>
          </a:p>
          <a:p>
            <a:r>
              <a:rPr lang="en-US" sz="2000" dirty="0" smtClean="0"/>
              <a:t>If </a:t>
            </a:r>
            <a:r>
              <a:rPr lang="en-US" sz="2000" b="1" dirty="0" err="1" smtClean="0">
                <a:latin typeface="Courier New" pitchFamily="49" charset="0"/>
                <a:cs typeface="Courier New" pitchFamily="49" charset="0"/>
              </a:rPr>
              <a:t>objCustomer</a:t>
            </a:r>
            <a:r>
              <a:rPr lang="en-US" sz="2000" dirty="0" smtClean="0"/>
              <a:t> is used at this point of time, without being instantiated, then the program will result in a compile time error. </a:t>
            </a:r>
            <a:endParaRPr lang="en-US" sz="2000" dirty="0"/>
          </a:p>
        </p:txBody>
      </p:sp>
      <p:sp>
        <p:nvSpPr>
          <p:cNvPr id="4" name="Title 3"/>
          <p:cNvSpPr>
            <a:spLocks noGrp="1"/>
          </p:cNvSpPr>
          <p:nvPr>
            <p:ph type="title"/>
          </p:nvPr>
        </p:nvSpPr>
        <p:spPr/>
        <p:txBody>
          <a:bodyPr/>
          <a:lstStyle/>
          <a:p>
            <a:r>
              <a:rPr lang="en-US" dirty="0" smtClean="0"/>
              <a:t>Creation of an Object: Two Stage Process 2-3 </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9</a:t>
            </a:fld>
            <a:endParaRPr lang="en-US" dirty="0"/>
          </a:p>
        </p:txBody>
      </p:sp>
      <p:pic>
        <p:nvPicPr>
          <p:cNvPr id="6" name="Picture 5" descr="Figure 6.2.tif"/>
          <p:cNvPicPr>
            <a:picLocks noChangeAspect="1"/>
          </p:cNvPicPr>
          <p:nvPr/>
        </p:nvPicPr>
        <p:blipFill>
          <a:blip r:embed="rId2" cstate="print"/>
          <a:stretch>
            <a:fillRect/>
          </a:stretch>
        </p:blipFill>
        <p:spPr>
          <a:xfrm>
            <a:off x="1116686" y="1981200"/>
            <a:ext cx="6655714" cy="2014564"/>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Edge</Template>
  <TotalTime>8032</TotalTime>
  <Words>5524</Words>
  <Application>Microsoft Office PowerPoint</Application>
  <PresentationFormat>On-screen Show (4:3)</PresentationFormat>
  <Paragraphs>1039</Paragraphs>
  <Slides>61</Slides>
  <Notes>0</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3_Office Theme</vt:lpstr>
      <vt:lpstr>Slide 1</vt:lpstr>
      <vt:lpstr>Objectives </vt:lpstr>
      <vt:lpstr>Introduction</vt:lpstr>
      <vt:lpstr>Declaring a Class 1-2</vt:lpstr>
      <vt:lpstr>Declaring a Class 2-2</vt:lpstr>
      <vt:lpstr>Declaring and Creating an Object 1-2 </vt:lpstr>
      <vt:lpstr>Declaring and Creating an Object 2-2 </vt:lpstr>
      <vt:lpstr>Creation of an Object: Two Stage Process 1-3 </vt:lpstr>
      <vt:lpstr>Creation of an Object: Two Stage Process 2-3 </vt:lpstr>
      <vt:lpstr>Creation of an Object: Two Stage Process 3-3 </vt:lpstr>
      <vt:lpstr>Members of a Class </vt:lpstr>
      <vt:lpstr>Instance Variables 1-7 </vt:lpstr>
      <vt:lpstr>Instance Variables 2-7 </vt:lpstr>
      <vt:lpstr>Instance Variables 3-7 </vt:lpstr>
      <vt:lpstr>Instance Variables 4-7 </vt:lpstr>
      <vt:lpstr>Instance Variables 5-7 </vt:lpstr>
      <vt:lpstr>Instance Variables 6-7 </vt:lpstr>
      <vt:lpstr>Instance Variables 7-7 </vt:lpstr>
      <vt:lpstr>Instance Methods 1-6</vt:lpstr>
      <vt:lpstr>Instance Methods 2-6</vt:lpstr>
      <vt:lpstr>Instance Methods 3-6</vt:lpstr>
      <vt:lpstr>Instance Methods 4-6</vt:lpstr>
      <vt:lpstr>Instance Methods 5-6</vt:lpstr>
      <vt:lpstr>Instance Methods 6-6</vt:lpstr>
      <vt:lpstr>Invoking Methods 1-4</vt:lpstr>
      <vt:lpstr>Invoking Methods 2-4</vt:lpstr>
      <vt:lpstr>Invoking Methods 3-4</vt:lpstr>
      <vt:lpstr>Invoking Methods 4-4</vt:lpstr>
      <vt:lpstr>Constructor 1-3</vt:lpstr>
      <vt:lpstr>Constructor 2-3</vt:lpstr>
      <vt:lpstr>Constructor 3-3</vt:lpstr>
      <vt:lpstr>Invoking Constructor 1-3</vt:lpstr>
      <vt:lpstr>Invoking Constructor 2-3</vt:lpstr>
      <vt:lpstr>Invoking Constructor 3-3</vt:lpstr>
      <vt:lpstr>Default Constructor 1-5</vt:lpstr>
      <vt:lpstr>Default Constructor 2-5</vt:lpstr>
      <vt:lpstr>Default Constructor 3-5</vt:lpstr>
      <vt:lpstr>Default Constructor 4-5</vt:lpstr>
      <vt:lpstr>Default Constructor 5-5</vt:lpstr>
      <vt:lpstr>Parameterized Constructor 1-5 </vt:lpstr>
      <vt:lpstr>Parameterized Constructor 2-5</vt:lpstr>
      <vt:lpstr>Parameterized Constructor 3-5</vt:lpstr>
      <vt:lpstr>Parameterized Constructor 4-5</vt:lpstr>
      <vt:lpstr>Parameterized Constructor 5-5</vt:lpstr>
      <vt:lpstr>Memory Management in Java 1-2</vt:lpstr>
      <vt:lpstr>Memory Management in Java 2-2</vt:lpstr>
      <vt:lpstr>Assigning Object References 1-4 </vt:lpstr>
      <vt:lpstr>Assigning Object References 2-4</vt:lpstr>
      <vt:lpstr>Assigning Object References 3-4</vt:lpstr>
      <vt:lpstr>Assigning Object References 4-4</vt:lpstr>
      <vt:lpstr>Encapsulation</vt:lpstr>
      <vt:lpstr>Access Modifiers 1-3 </vt:lpstr>
      <vt:lpstr>Access Modifiers 2-3 </vt:lpstr>
      <vt:lpstr>Access Modifiers 3-3 </vt:lpstr>
      <vt:lpstr>Object Initializers 1-6 </vt:lpstr>
      <vt:lpstr>Object Initializers 2-6 </vt:lpstr>
      <vt:lpstr>Object Initializers 3-6 </vt:lpstr>
      <vt:lpstr>Object Initializers 4-6 </vt:lpstr>
      <vt:lpstr>Object Initializers 5-6 </vt:lpstr>
      <vt:lpstr>Object Initializers 6-6 </vt:lpstr>
      <vt:lpstr>Summary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Debjani Deb</dc:creator>
  <cp:lastModifiedBy>dhrutis</cp:lastModifiedBy>
  <cp:revision>914</cp:revision>
  <dcterms:created xsi:type="dcterms:W3CDTF">2006-08-16T00:00:00Z</dcterms:created>
  <dcterms:modified xsi:type="dcterms:W3CDTF">2013-04-24T05:23:21Z</dcterms:modified>
</cp:coreProperties>
</file>